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0"/>
  </p:notesMasterIdLst>
  <p:sldIdLst>
    <p:sldId id="256" r:id="rId3"/>
    <p:sldId id="258" r:id="rId4"/>
    <p:sldId id="259" r:id="rId5"/>
    <p:sldId id="260" r:id="rId6"/>
    <p:sldId id="261" r:id="rId7"/>
    <p:sldId id="273" r:id="rId8"/>
    <p:sldId id="264" r:id="rId9"/>
    <p:sldId id="266" r:id="rId10"/>
    <p:sldId id="265" r:id="rId11"/>
    <p:sldId id="267" r:id="rId12"/>
    <p:sldId id="268" r:id="rId13"/>
    <p:sldId id="269" r:id="rId14"/>
    <p:sldId id="270" r:id="rId15"/>
    <p:sldId id="271" r:id="rId16"/>
    <p:sldId id="272" r:id="rId17"/>
    <p:sldId id="262" r:id="rId18"/>
    <p:sldId id="263" r:id="rId19"/>
  </p:sldIdLst>
  <p:sldSz cx="9144000" cy="5143500" type="screen16x9"/>
  <p:notesSz cx="6858000" cy="9144000"/>
  <p:embeddedFontLst>
    <p:embeddedFont>
      <p:font typeface="Abadi" panose="020B0604020104020204" pitchFamily="34" charset="0"/>
      <p:regular r:id="rId21"/>
    </p:embeddedFont>
    <p:embeddedFont>
      <p:font typeface="Arial Narrow" panose="020B0604020202020204" pitchFamily="3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Cambria" panose="02040503050406030204" pitchFamily="18" charset="0"/>
      <p:regular r:id="rId30"/>
      <p:bold r:id="rId31"/>
      <p:italic r:id="rId32"/>
      <p:boldItalic r:id="rId33"/>
    </p:embeddedFont>
    <p:embeddedFont>
      <p:font typeface="Lustria" panose="02000603060000020004" pitchFamily="2"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255"/>
  </p:normalViewPr>
  <p:slideViewPr>
    <p:cSldViewPr snapToGrid="0">
      <p:cViewPr>
        <p:scale>
          <a:sx n="130" d="100"/>
          <a:sy n="130" d="100"/>
        </p:scale>
        <p:origin x="1120"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1815589e50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g11815589e50_2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11815589e50_2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815589e50_2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11815589e50_2_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Placement of recording stations within Charleston Harbor was determined based on core use areas of the Charleston Estuarine System Stock determined by spatial analyses on historical photo-ID surveys and due to their locations within the harbor with stations A, B, C, and D all within the shipping channel while stations E and F are not and are more representative of recreational boat traffic. These recorders are deployed for 3 months at a time then retrieved and acoustic files are manually analyzed to identify fish and dolphin vocalizations</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171" name="Google Shape;171;g11815589e50_2_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594463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815589e50_2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11815589e50_2_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Placement of recording stations within Charleston Harbor was determined based on core use areas of the Charleston Estuarine System Stock determined by spatial analyses on historical photo-ID surveys and due to their locations within the harbor with stations A, B, C, and D all within the shipping channel while stations E and F are not and are more representative of recreational boat traffic. These recorders are deployed for 3 months at a time then retrieved and acoustic files are manually analyzed to identify fish and dolphin vocalizations</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171" name="Google Shape;171;g11815589e50_2_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2420051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815589e50_2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11815589e50_2_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Placement of recording stations within Charleston Harbor was determined based on core use areas of the Charleston Estuarine System Stock determined by spatial analyses on historical photo-ID surveys and due to their locations within the harbor with stations A, B, C, and D all within the shipping channel while stations E and F are not and are more representative of recreational boat traffic. These recorders are deployed for 3 months at a time then retrieved and acoustic files are manually analyzed to identify fish and dolphin vocalizations</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171" name="Google Shape;171;g11815589e50_2_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2808244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815589e50_2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g11815589e50_2_1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7800" lvl="0" indent="-171450" algn="l" rtl="0">
              <a:lnSpc>
                <a:spcPct val="90000"/>
              </a:lnSpc>
              <a:spcBef>
                <a:spcPts val="0"/>
              </a:spcBef>
              <a:spcAft>
                <a:spcPts val="0"/>
              </a:spcAft>
              <a:buClr>
                <a:schemeClr val="dk1"/>
              </a:buClr>
              <a:buSzPts val="2100"/>
              <a:buChar char="•"/>
            </a:pPr>
            <a:r>
              <a:rPr lang="en-US" sz="1200" dirty="0">
                <a:latin typeface="Arial"/>
                <a:cs typeface="Arial"/>
                <a:sym typeface="Arial"/>
              </a:rPr>
              <a:t>looking at these patterns over multiple years may allow for detection range investigation</a:t>
            </a:r>
            <a:endParaRPr lang="en-US" sz="1200" dirty="0"/>
          </a:p>
          <a:p>
            <a:pPr marL="0" lvl="0" indent="0" algn="l" rtl="0">
              <a:spcBef>
                <a:spcPts val="0"/>
              </a:spcBef>
              <a:spcAft>
                <a:spcPts val="0"/>
              </a:spcAft>
              <a:buNone/>
            </a:pPr>
            <a:endParaRPr sz="1200" b="0" i="0" u="none" strike="noStrike" dirty="0">
              <a:solidFill>
                <a:schemeClr val="dk1"/>
              </a:solidFill>
              <a:latin typeface="Calibri"/>
              <a:ea typeface="Calibri"/>
              <a:cs typeface="Calibri"/>
              <a:sym typeface="Calibri"/>
            </a:endParaRPr>
          </a:p>
        </p:txBody>
      </p:sp>
      <p:sp>
        <p:nvSpPr>
          <p:cNvPr id="232" name="Google Shape;232;g11815589e50_2_1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815589e50_2_18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11815589e50_2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815589e50_2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11815589e50_2_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b="0" i="0" u="none" strike="noStrike" dirty="0">
                <a:solidFill>
                  <a:schemeClr val="dk1"/>
                </a:solidFill>
                <a:latin typeface="Calibri"/>
                <a:ea typeface="Calibri"/>
                <a:cs typeface="Calibri"/>
                <a:sym typeface="Calibri"/>
              </a:rPr>
              <a:t>Atlantic common bottlenose dolphins are widely distributed off the South Carolina coast and are representative keystone species within our harbor. They rely on a range of vocalizations to communicate, forage, and navigate in their environment. Charleston Harbor is the fourth largest shipping port on the east coast and the harbor deepening project will make Charleston the deepest on the east coast, further increasing ship traffic. With great ship traffic there is greater noise pollution and potential for masking of signals or hearing loss in dolphins. My thesis project focuses on characterizing dolphin vocalization patterns over space and time in the harbor to better understand the influence of environmental, abundance, and anthropogenic factors on these patterns. </a:t>
            </a:r>
            <a:endParaRPr b="0" dirty="0"/>
          </a:p>
          <a:p>
            <a:pPr marL="0" lvl="0" indent="0" algn="l" rtl="0">
              <a:spcBef>
                <a:spcPts val="0"/>
              </a:spcBef>
              <a:spcAft>
                <a:spcPts val="0"/>
              </a:spcAft>
              <a:buNone/>
            </a:pPr>
            <a:endParaRPr lang="en" b="0" dirty="0"/>
          </a:p>
          <a:p>
            <a:pPr marL="215900" marR="0" lvl="0" indent="-171450" algn="l" rtl="0">
              <a:lnSpc>
                <a:spcPct val="90000"/>
              </a:lnSpc>
              <a:spcBef>
                <a:spcPts val="0"/>
              </a:spcBef>
              <a:spcAft>
                <a:spcPts val="0"/>
              </a:spcAft>
              <a:buClr>
                <a:schemeClr val="dk1"/>
              </a:buClr>
              <a:buSzPts val="1300"/>
              <a:buFont typeface="Arial"/>
              <a:buChar char="•"/>
            </a:pPr>
            <a:r>
              <a:rPr lang="en-US" sz="1300" dirty="0">
                <a:solidFill>
                  <a:schemeClr val="dk1"/>
                </a:solidFill>
                <a:latin typeface="Arial"/>
                <a:ea typeface="Arial"/>
                <a:cs typeface="Arial"/>
                <a:sym typeface="Arial"/>
              </a:rPr>
              <a:t>Non-invasive approach</a:t>
            </a:r>
            <a:endParaRPr lang="en-US" sz="1100" dirty="0"/>
          </a:p>
          <a:p>
            <a:pPr marL="38100" marR="0" lvl="0" indent="0" algn="l" rtl="0">
              <a:lnSpc>
                <a:spcPct val="90000"/>
              </a:lnSpc>
              <a:spcBef>
                <a:spcPts val="500"/>
              </a:spcBef>
              <a:spcAft>
                <a:spcPts val="0"/>
              </a:spcAft>
              <a:buNone/>
            </a:pPr>
            <a:endParaRPr lang="en-US" sz="1300" dirty="0">
              <a:solidFill>
                <a:schemeClr val="dk1"/>
              </a:solidFill>
              <a:latin typeface="Arial"/>
              <a:ea typeface="Arial"/>
              <a:cs typeface="Arial"/>
              <a:sym typeface="Arial"/>
            </a:endParaRPr>
          </a:p>
          <a:p>
            <a:pPr marL="215900" marR="0" lvl="0" indent="-171450" algn="l" rtl="0">
              <a:lnSpc>
                <a:spcPct val="90000"/>
              </a:lnSpc>
              <a:spcBef>
                <a:spcPts val="500"/>
              </a:spcBef>
              <a:spcAft>
                <a:spcPts val="0"/>
              </a:spcAft>
              <a:buClr>
                <a:schemeClr val="dk1"/>
              </a:buClr>
              <a:buSzPts val="1300"/>
              <a:buFont typeface="Arial"/>
              <a:buChar char="•"/>
            </a:pPr>
            <a:r>
              <a:rPr lang="en-US" sz="1300" dirty="0">
                <a:solidFill>
                  <a:schemeClr val="dk1"/>
                </a:solidFill>
                <a:latin typeface="Arial"/>
                <a:ea typeface="Arial"/>
                <a:cs typeface="Arial"/>
                <a:sym typeface="Arial"/>
              </a:rPr>
              <a:t>Soundscape ecology</a:t>
            </a:r>
            <a:endParaRPr lang="en-US" sz="1100" dirty="0"/>
          </a:p>
          <a:p>
            <a:pPr marL="558800" marR="0" lvl="1" indent="-171450" algn="l" rtl="0">
              <a:lnSpc>
                <a:spcPct val="90000"/>
              </a:lnSpc>
              <a:spcBef>
                <a:spcPts val="500"/>
              </a:spcBef>
              <a:spcAft>
                <a:spcPts val="0"/>
              </a:spcAft>
              <a:buClr>
                <a:schemeClr val="dk1"/>
              </a:buClr>
              <a:buSzPts val="1300"/>
              <a:buFont typeface="Arial"/>
              <a:buChar char="•"/>
            </a:pPr>
            <a:r>
              <a:rPr lang="en-US" sz="1300" b="0" i="0" u="none" strike="noStrike" cap="none" dirty="0">
                <a:solidFill>
                  <a:schemeClr val="dk1"/>
                </a:solidFill>
                <a:latin typeface="Arial"/>
                <a:ea typeface="Arial"/>
                <a:cs typeface="Arial"/>
                <a:sym typeface="Arial"/>
              </a:rPr>
              <a:t>Species presence and distribution</a:t>
            </a:r>
            <a:endParaRPr lang="en-US" sz="1100" dirty="0"/>
          </a:p>
          <a:p>
            <a:pPr marL="381000" marR="0" lvl="1" indent="0" algn="l" rtl="0">
              <a:lnSpc>
                <a:spcPct val="90000"/>
              </a:lnSpc>
              <a:spcBef>
                <a:spcPts val="500"/>
              </a:spcBef>
              <a:spcAft>
                <a:spcPts val="0"/>
              </a:spcAft>
              <a:buNone/>
            </a:pPr>
            <a:endParaRPr lang="en-US" sz="800" b="0" i="0" u="none" strike="noStrike" cap="none" dirty="0">
              <a:solidFill>
                <a:schemeClr val="dk1"/>
              </a:solidFill>
              <a:latin typeface="Arial"/>
              <a:ea typeface="Arial"/>
              <a:cs typeface="Arial"/>
              <a:sym typeface="Arial"/>
            </a:endParaRPr>
          </a:p>
          <a:p>
            <a:pPr marL="0" lvl="0" indent="0" algn="l" rtl="0">
              <a:spcBef>
                <a:spcPts val="0"/>
              </a:spcBef>
              <a:spcAft>
                <a:spcPts val="0"/>
              </a:spcAft>
              <a:buNone/>
            </a:pPr>
            <a:br>
              <a:rPr lang="en" b="0" dirty="0"/>
            </a:br>
            <a:r>
              <a:rPr lang="en" sz="1200" b="0" i="0" u="none" strike="noStrike" dirty="0">
                <a:solidFill>
                  <a:schemeClr val="dk1"/>
                </a:solidFill>
                <a:latin typeface="Calibri"/>
                <a:ea typeface="Calibri"/>
                <a:cs typeface="Calibri"/>
                <a:sym typeface="Calibri"/>
              </a:rPr>
              <a:t>For the purposes of this project, I want to focus on understanding the relationship between acoustic and visual detections of dolphins, and whether these different methods of surveying marine mammal populations are comparable in regard to abundance. So if we observe a large number of dolphins while surveying a site, is it likely we will also see large numbers in vocalizations within the same time period on our acoustic recorders. </a:t>
            </a:r>
            <a:endParaRPr dirty="0"/>
          </a:p>
          <a:p>
            <a:pPr marL="0" lvl="0" indent="0" algn="l" rtl="0">
              <a:spcBef>
                <a:spcPts val="0"/>
              </a:spcBef>
              <a:spcAft>
                <a:spcPts val="0"/>
              </a:spcAft>
              <a:buNone/>
            </a:pPr>
            <a:endParaRPr sz="1200" b="0" i="0" u="none" strike="noStrike" dirty="0">
              <a:solidFill>
                <a:schemeClr val="dk1"/>
              </a:solidFill>
              <a:latin typeface="Calibri"/>
              <a:ea typeface="Calibri"/>
              <a:cs typeface="Calibri"/>
              <a:sym typeface="Calibri"/>
            </a:endParaRPr>
          </a:p>
          <a:p>
            <a:pPr marL="0" lvl="0" indent="0" algn="l" rtl="0">
              <a:spcBef>
                <a:spcPts val="0"/>
              </a:spcBef>
              <a:spcAft>
                <a:spcPts val="0"/>
              </a:spcAft>
              <a:buNone/>
            </a:pPr>
            <a:r>
              <a:rPr lang="en" sz="1200" dirty="0">
                <a:solidFill>
                  <a:schemeClr val="dk1"/>
                </a:solidFill>
                <a:latin typeface="Calibri"/>
                <a:ea typeface="Calibri"/>
                <a:cs typeface="Calibri"/>
                <a:sym typeface="Calibri"/>
              </a:rPr>
              <a:t>One constraint with PAM is that vocalization detections provide a general count of acoustic activity but differentiating individual cetaceans and extrapolating to abundance estimates have proven challenging (Marques et al., 2010; Mellinger et al., 2007; Simard et al., 2015). </a:t>
            </a:r>
            <a:endParaRPr b="0" dirty="0"/>
          </a:p>
          <a:p>
            <a:pPr marL="0" lvl="0" indent="0" algn="l" rtl="0">
              <a:spcBef>
                <a:spcPts val="0"/>
              </a:spcBef>
              <a:spcAft>
                <a:spcPts val="0"/>
              </a:spcAft>
              <a:buNone/>
            </a:pPr>
            <a:br>
              <a:rPr lang="en" b="0" dirty="0"/>
            </a:br>
            <a:r>
              <a:rPr lang="en" sz="1200" b="0" i="0" u="none" strike="noStrike" dirty="0">
                <a:solidFill>
                  <a:schemeClr val="dk1"/>
                </a:solidFill>
                <a:latin typeface="Calibri"/>
                <a:ea typeface="Calibri"/>
                <a:cs typeface="Calibri"/>
                <a:sym typeface="Calibri"/>
              </a:rPr>
              <a:t>This alone has many important implications - </a:t>
            </a:r>
            <a:endParaRPr b="0" dirty="0"/>
          </a:p>
          <a:p>
            <a:pPr marL="0" lvl="0" indent="0" algn="l" rtl="0">
              <a:spcBef>
                <a:spcPts val="0"/>
              </a:spcBef>
              <a:spcAft>
                <a:spcPts val="0"/>
              </a:spcAft>
              <a:buNone/>
            </a:pPr>
            <a:r>
              <a:rPr lang="en" sz="1200" b="0" i="0" u="none" strike="noStrike" dirty="0">
                <a:solidFill>
                  <a:schemeClr val="dk1"/>
                </a:solidFill>
                <a:latin typeface="Calibri"/>
                <a:ea typeface="Calibri"/>
                <a:cs typeface="Calibri"/>
                <a:sym typeface="Calibri"/>
              </a:rPr>
              <a:t>For bottlenose dolphins, can vocalization density (total number of vocalizations) a good predictor of sighting density (total number of dolphins identified) using passive acoustics, lessening the need for visual boat-based abundance surveys – papers</a:t>
            </a:r>
            <a:endParaRPr dirty="0"/>
          </a:p>
          <a:p>
            <a:pPr marL="0" lvl="0" indent="0" algn="l" rtl="0">
              <a:spcBef>
                <a:spcPts val="0"/>
              </a:spcBef>
              <a:spcAft>
                <a:spcPts val="0"/>
              </a:spcAft>
              <a:buNone/>
            </a:pPr>
            <a:r>
              <a:rPr lang="en" sz="1200" b="0" i="0" u="none" strike="noStrike" dirty="0">
                <a:solidFill>
                  <a:schemeClr val="dk1"/>
                </a:solidFill>
                <a:latin typeface="Calibri"/>
                <a:ea typeface="Calibri"/>
                <a:cs typeface="Calibri"/>
                <a:sym typeface="Calibri"/>
              </a:rPr>
              <a:t>Can we these data to help us better understand the detection range of vocalizations of our recorders – common issue in passive acoustics,  Simard paper. </a:t>
            </a:r>
            <a:endParaRPr dirty="0"/>
          </a:p>
          <a:p>
            <a:pPr marL="0" lvl="0" indent="0" algn="l" rtl="0">
              <a:spcBef>
                <a:spcPts val="0"/>
              </a:spcBef>
              <a:spcAft>
                <a:spcPts val="0"/>
              </a:spcAft>
              <a:buNone/>
            </a:pPr>
            <a:r>
              <a:rPr lang="en" sz="1200" b="0" i="0" u="none" strike="noStrike" dirty="0">
                <a:solidFill>
                  <a:schemeClr val="dk1"/>
                </a:solidFill>
                <a:latin typeface="Calibri"/>
                <a:ea typeface="Calibri"/>
                <a:cs typeface="Calibri"/>
                <a:sym typeface="Calibri"/>
              </a:rPr>
              <a:t>Is this relationship more complex than simply greater vocalizations means more dolphins present – factors to include, papers to support </a:t>
            </a:r>
            <a:endParaRPr dirty="0"/>
          </a:p>
        </p:txBody>
      </p:sp>
      <p:sp>
        <p:nvSpPr>
          <p:cNvPr id="156" name="Google Shape;156;g11815589e50_2_1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815589e50_2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11815589e50_2_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Placement of recording stations within Charleston Harbor was determined based on core use areas of the Charleston Estuarine System Stock determined by spatial analyses on historical photo-ID surveys and due to their locations within the harbor with stations A, B, C, and D all within the shipping channel while stations E and F are not and are more representative of recreational boat traffic. These recorders are deployed for 3 months at a time then retrieved and acoustic files are manually analyzed to identify fish and dolphin vocalizations</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171" name="Google Shape;171;g11815589e50_2_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1815589e50_2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g11815589e50_2_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Conducting these bimonthly surveys in addition to acoustic monitoring we can understand how abundance patterns over space and time may relate to vocalizations</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Small vessel-based photo-ID surveys in Charleston Harbor began in June 2017 and were conducted bimonthly within a designated 2 km radius around each recording station. Once dolphin(s) were observed, sighting data collected included GPS location, start and end times of sighting, group size estimates for dolphins, calves, and neonates (i.e., minimum, maximum, and best estimate), weather conditions, water depth (m), and water quality measurements using a YSI Handheld Multiparameter Instrument. Water quality measures included water temperature, salinity, dissolved oxygen, and turbidity. These vessel-based surveys were conducted under General Authorization for Scientific Research Letter of Confirmation No. 18859 issued by NMFS to Dr. Patricia Fair. Best estimates of group size across sightings for total dolphins and total calves will be assessed temporally (i.e. by season, year, and entire study). Photographs were taken of the dorsal fin of each group member to later use photo-ID methods (Speakman et al., 2010; Balmer et al., 2012; Balmer et al., 2018) to identify individual dolphins.</a:t>
            </a:r>
            <a:endParaRPr/>
          </a:p>
          <a:p>
            <a:pPr marL="0" lvl="0" indent="0" algn="l" rtl="0">
              <a:spcBef>
                <a:spcPts val="0"/>
              </a:spcBef>
              <a:spcAft>
                <a:spcPts val="0"/>
              </a:spcAft>
              <a:buNone/>
            </a:pPr>
            <a:endParaRPr/>
          </a:p>
        </p:txBody>
      </p:sp>
      <p:sp>
        <p:nvSpPr>
          <p:cNvPr id="190" name="Google Shape;190;g11815589e50_2_1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1815589e50_2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g11815589e50_2_1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t>Gaussian GLM with log+1 transformation of total vocalizations best model fit</a:t>
            </a:r>
          </a:p>
          <a:p>
            <a:pPr marL="0" marR="0" lvl="0" indent="0" algn="l" rtl="0">
              <a:spcBef>
                <a:spcPts val="0"/>
              </a:spcBef>
              <a:spcAft>
                <a:spcPts val="0"/>
              </a:spcAft>
              <a:buNone/>
            </a:pPr>
            <a:r>
              <a:rPr lang="en-US" sz="1200" dirty="0"/>
              <a:t>Model chosen based on AIC criterion</a:t>
            </a:r>
          </a:p>
          <a:p>
            <a:pPr marL="0" marR="0" lvl="0" indent="0" algn="l" rtl="0">
              <a:spcBef>
                <a:spcPts val="0"/>
              </a:spcBef>
              <a:spcAft>
                <a:spcPts val="0"/>
              </a:spcAft>
              <a:buNone/>
            </a:pPr>
            <a:r>
              <a:rPr lang="en-US" sz="1200" dirty="0"/>
              <a:t>Exploratory analysis on how factors influence vocalizations</a:t>
            </a:r>
            <a:endParaRPr lang="en" sz="1200" b="0" i="0" u="none" strike="noStrike" dirty="0">
              <a:solidFill>
                <a:schemeClr val="dk1"/>
              </a:solidFill>
              <a:latin typeface="Calibri"/>
              <a:ea typeface="Calibri"/>
              <a:cs typeface="Calibri"/>
              <a:sym typeface="Calibri"/>
            </a:endParaRPr>
          </a:p>
          <a:p>
            <a:pPr marL="0" lvl="0" indent="0" algn="l" rtl="0">
              <a:spcBef>
                <a:spcPts val="0"/>
              </a:spcBef>
              <a:spcAft>
                <a:spcPts val="0"/>
              </a:spcAft>
              <a:buNone/>
            </a:pPr>
            <a:endParaRPr lang="en" sz="1200" b="0" i="0" u="none" strike="noStrike" dirty="0">
              <a:solidFill>
                <a:schemeClr val="dk1"/>
              </a:solidFill>
              <a:latin typeface="Calibri"/>
              <a:cs typeface="Calibri"/>
              <a:sym typeface="Calibri"/>
            </a:endParaRPr>
          </a:p>
          <a:p>
            <a:pPr marL="0" lvl="0" indent="0" algn="l" rtl="0">
              <a:spcBef>
                <a:spcPts val="0"/>
              </a:spcBef>
              <a:spcAft>
                <a:spcPts val="0"/>
              </a:spcAft>
              <a:buNone/>
            </a:pPr>
            <a:r>
              <a:rPr lang="en-US" sz="1200" b="0" i="0" u="none" strike="noStrike" dirty="0">
                <a:solidFill>
                  <a:schemeClr val="dk1"/>
                </a:solidFill>
                <a:latin typeface="Calibri"/>
                <a:cs typeface="Calibri"/>
                <a:sym typeface="Calibri"/>
              </a:rPr>
              <a:t>R</a:t>
            </a:r>
            <a:r>
              <a:rPr lang="en" sz="1200" b="0" i="0" u="none" strike="noStrike" dirty="0">
                <a:solidFill>
                  <a:schemeClr val="dk1"/>
                </a:solidFill>
                <a:latin typeface="Calibri"/>
                <a:cs typeface="Calibri"/>
                <a:sym typeface="Calibri"/>
              </a:rPr>
              <a:t>elating dolphin abundance to vocalizations</a:t>
            </a:r>
          </a:p>
          <a:p>
            <a:pPr marL="0" lvl="0" indent="0" algn="l" rtl="0">
              <a:spcBef>
                <a:spcPts val="0"/>
              </a:spcBef>
              <a:spcAft>
                <a:spcPts val="0"/>
              </a:spcAft>
              <a:buNone/>
            </a:pPr>
            <a:r>
              <a:rPr lang="en-US" sz="1200" b="0" i="0" u="none" strike="noStrike" dirty="0">
                <a:solidFill>
                  <a:schemeClr val="dk1"/>
                </a:solidFill>
                <a:latin typeface="Calibri"/>
                <a:cs typeface="Calibri"/>
                <a:sym typeface="Calibri"/>
              </a:rPr>
              <a:t>M</a:t>
            </a:r>
            <a:r>
              <a:rPr lang="en" sz="1200" b="0" i="0" u="none" strike="noStrike" dirty="0" err="1">
                <a:solidFill>
                  <a:schemeClr val="dk1"/>
                </a:solidFill>
                <a:latin typeface="Calibri"/>
                <a:cs typeface="Calibri"/>
                <a:sym typeface="Calibri"/>
              </a:rPr>
              <a:t>ontie</a:t>
            </a:r>
            <a:r>
              <a:rPr lang="en" sz="1200" b="0" i="0" u="none" strike="noStrike" dirty="0">
                <a:solidFill>
                  <a:schemeClr val="dk1"/>
                </a:solidFill>
                <a:latin typeface="Calibri"/>
                <a:cs typeface="Calibri"/>
                <a:sym typeface="Calibri"/>
              </a:rPr>
              <a:t> wants me to see if there’s an effect instead of predicting dolphin abundance</a:t>
            </a:r>
          </a:p>
          <a:p>
            <a:pPr marL="0" lvl="0" indent="0" algn="l" rtl="0">
              <a:spcBef>
                <a:spcPts val="0"/>
              </a:spcBef>
              <a:spcAft>
                <a:spcPts val="0"/>
              </a:spcAft>
              <a:buNone/>
            </a:pPr>
            <a:r>
              <a:rPr lang="en-US" sz="1200" b="0" i="0" u="none" strike="noStrike" dirty="0">
                <a:solidFill>
                  <a:schemeClr val="dk1"/>
                </a:solidFill>
                <a:latin typeface="Calibri"/>
                <a:cs typeface="Calibri"/>
                <a:sym typeface="Calibri"/>
              </a:rPr>
              <a:t>E</a:t>
            </a:r>
            <a:r>
              <a:rPr lang="en" sz="1200" b="0" i="0" u="none" strike="noStrike" dirty="0" err="1">
                <a:solidFill>
                  <a:schemeClr val="dk1"/>
                </a:solidFill>
                <a:latin typeface="Calibri"/>
                <a:cs typeface="Calibri"/>
                <a:sym typeface="Calibri"/>
              </a:rPr>
              <a:t>xploratory</a:t>
            </a:r>
            <a:r>
              <a:rPr lang="en" sz="1200" b="0" i="0" u="none" strike="noStrike" dirty="0">
                <a:solidFill>
                  <a:schemeClr val="dk1"/>
                </a:solidFill>
                <a:latin typeface="Calibri"/>
                <a:cs typeface="Calibri"/>
                <a:sym typeface="Calibri"/>
              </a:rPr>
              <a:t>  analysis – how does abundance and other factors explain vocalizations</a:t>
            </a:r>
            <a:endParaRPr b="0" dirty="0"/>
          </a:p>
          <a:p>
            <a:pPr marL="0" lvl="0" indent="0" algn="l" rtl="0">
              <a:spcBef>
                <a:spcPts val="0"/>
              </a:spcBef>
              <a:spcAft>
                <a:spcPts val="0"/>
              </a:spcAft>
              <a:buNone/>
            </a:pPr>
            <a:br>
              <a:rPr lang="en" b="0" dirty="0"/>
            </a:br>
            <a:r>
              <a:rPr lang="en" sz="1200" b="0" i="0" u="none" strike="noStrike" dirty="0">
                <a:solidFill>
                  <a:schemeClr val="dk1"/>
                </a:solidFill>
                <a:latin typeface="Calibri"/>
                <a:ea typeface="Calibri"/>
                <a:cs typeface="Calibri"/>
                <a:sym typeface="Calibri"/>
              </a:rPr>
              <a:t>Sighting sp. data includes - </a:t>
            </a:r>
            <a:r>
              <a:rPr lang="en" sz="1200" b="0" i="0" u="none" strike="noStrike" dirty="0" err="1">
                <a:solidFill>
                  <a:schemeClr val="dk1"/>
                </a:solidFill>
                <a:latin typeface="Calibri"/>
                <a:ea typeface="Calibri"/>
                <a:cs typeface="Calibri"/>
                <a:sym typeface="Calibri"/>
              </a:rPr>
              <a:t>gps</a:t>
            </a:r>
            <a:r>
              <a:rPr lang="en" sz="1200" b="0" i="0" u="none" strike="noStrike" dirty="0">
                <a:solidFill>
                  <a:schemeClr val="dk1"/>
                </a:solidFill>
                <a:latin typeface="Calibri"/>
                <a:ea typeface="Calibri"/>
                <a:cs typeface="Calibri"/>
                <a:sym typeface="Calibri"/>
              </a:rPr>
              <a:t> </a:t>
            </a:r>
            <a:r>
              <a:rPr lang="en" sz="1200" b="0" i="0" u="none" strike="noStrike" dirty="0" err="1">
                <a:solidFill>
                  <a:schemeClr val="dk1"/>
                </a:solidFill>
                <a:latin typeface="Calibri"/>
                <a:ea typeface="Calibri"/>
                <a:cs typeface="Calibri"/>
                <a:sym typeface="Calibri"/>
              </a:rPr>
              <a:t>lat</a:t>
            </a:r>
            <a:r>
              <a:rPr lang="en" sz="1200" b="0" i="0" u="none" strike="noStrike" dirty="0">
                <a:solidFill>
                  <a:schemeClr val="dk1"/>
                </a:solidFill>
                <a:latin typeface="Calibri"/>
                <a:ea typeface="Calibri"/>
                <a:cs typeface="Calibri"/>
                <a:sym typeface="Calibri"/>
              </a:rPr>
              <a:t> and long of boat when the dolphins were sighted, date, site, start and end times, total number of dolphins present, total number of calves present, and distance in meters of the sighting in relation to the site’s recorder, season</a:t>
            </a:r>
            <a:endParaRPr b="0" dirty="0"/>
          </a:p>
          <a:p>
            <a:pPr marL="0" lvl="0" indent="0" algn="l" rtl="0">
              <a:spcBef>
                <a:spcPts val="0"/>
              </a:spcBef>
              <a:spcAft>
                <a:spcPts val="0"/>
              </a:spcAft>
              <a:buNone/>
            </a:pPr>
            <a:br>
              <a:rPr lang="en" b="0" dirty="0"/>
            </a:br>
            <a:r>
              <a:rPr lang="en" sz="1200" b="0" i="0" u="none" strike="noStrike" dirty="0">
                <a:solidFill>
                  <a:schemeClr val="dk1"/>
                </a:solidFill>
                <a:latin typeface="Calibri"/>
                <a:ea typeface="Calibri"/>
                <a:cs typeface="Calibri"/>
                <a:sym typeface="Calibri"/>
              </a:rPr>
              <a:t>Acoustic sp. data includes - # echolocation bouts, # whistles, # burst pulses, total # vocals, </a:t>
            </a:r>
            <a:r>
              <a:rPr lang="en" sz="1200" b="0" i="0" u="none" strike="noStrike" dirty="0" err="1">
                <a:solidFill>
                  <a:schemeClr val="dk1"/>
                </a:solidFill>
                <a:latin typeface="Calibri"/>
                <a:ea typeface="Calibri"/>
                <a:cs typeface="Calibri"/>
                <a:sym typeface="Calibri"/>
              </a:rPr>
              <a:t>anthro</a:t>
            </a:r>
            <a:r>
              <a:rPr lang="en" sz="1200" b="0" i="0" u="none" strike="noStrike" dirty="0">
                <a:solidFill>
                  <a:schemeClr val="dk1"/>
                </a:solidFill>
                <a:latin typeface="Calibri"/>
                <a:ea typeface="Calibri"/>
                <a:cs typeface="Calibri"/>
                <a:sym typeface="Calibri"/>
              </a:rPr>
              <a:t> noise presence (0 or 1), fish (all species) calling score (0,1,2,3)</a:t>
            </a:r>
            <a:endParaRPr b="0" dirty="0"/>
          </a:p>
          <a:p>
            <a:pPr marL="0" lvl="0" indent="0" algn="l" rtl="0">
              <a:spcBef>
                <a:spcPts val="0"/>
              </a:spcBef>
              <a:spcAft>
                <a:spcPts val="0"/>
              </a:spcAft>
              <a:buNone/>
            </a:pPr>
            <a:br>
              <a:rPr lang="en" b="0" dirty="0"/>
            </a:br>
            <a:r>
              <a:rPr lang="en" sz="1200" b="0" i="0" u="none" strike="noStrike" dirty="0">
                <a:solidFill>
                  <a:schemeClr val="dk1"/>
                </a:solidFill>
                <a:latin typeface="Calibri"/>
                <a:ea typeface="Calibri"/>
                <a:cs typeface="Calibri"/>
                <a:sym typeface="Calibri"/>
              </a:rPr>
              <a:t>Potential issue in data with my question: All data described here is coming from sightings of dolphins and does not include instances where they did not see any dolphins in a given site on any given day, though this did sometimes occur. Therefore, I have no zeros in my ‘total number of dolphins present’ and I am working on adding in these data and matching to acoustics on the hour for when they didn’t see a dolphin the entire time surveying a particular site.</a:t>
            </a:r>
            <a:endParaRPr dirty="0"/>
          </a:p>
          <a:p>
            <a:pPr marL="0" lvl="0" indent="0" algn="l" rtl="0">
              <a:spcBef>
                <a:spcPts val="0"/>
              </a:spcBef>
              <a:spcAft>
                <a:spcPts val="0"/>
              </a:spcAft>
              <a:buNone/>
            </a:pPr>
            <a:endParaRPr sz="1200" b="0" i="0" u="none" strike="noStrik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 sz="1200" b="0" i="0" u="none" strike="noStrike" dirty="0">
                <a:solidFill>
                  <a:schemeClr val="dk1"/>
                </a:solidFill>
                <a:latin typeface="Calibri"/>
                <a:ea typeface="Calibri"/>
                <a:cs typeface="Calibri"/>
                <a:sym typeface="Calibri"/>
              </a:rPr>
              <a:t>Initially thought a mixed effects model would be best to understand possible random effects of site since we do see spatial variation in both vocalizations and sightings. However my data is highly zero-inflated so I am trying negative binomial </a:t>
            </a:r>
            <a:r>
              <a:rPr lang="en" sz="1200" b="0" i="0" u="none" strike="noStrike" dirty="0" err="1">
                <a:solidFill>
                  <a:schemeClr val="dk1"/>
                </a:solidFill>
                <a:latin typeface="Calibri"/>
                <a:ea typeface="Calibri"/>
                <a:cs typeface="Calibri"/>
                <a:sym typeface="Calibri"/>
              </a:rPr>
              <a:t>glm</a:t>
            </a:r>
            <a:r>
              <a:rPr lang="en" sz="1200" b="0" i="0" u="none" strike="noStrike" dirty="0">
                <a:solidFill>
                  <a:schemeClr val="dk1"/>
                </a:solidFill>
                <a:latin typeface="Calibri"/>
                <a:ea typeface="Calibri"/>
                <a:cs typeface="Calibri"/>
                <a:sym typeface="Calibri"/>
              </a:rPr>
              <a:t> and mixed effects models.</a:t>
            </a:r>
            <a:endParaRPr b="0" dirty="0"/>
          </a:p>
          <a:p>
            <a:pPr marL="0" lvl="0" indent="0" algn="l" rtl="0">
              <a:spcBef>
                <a:spcPts val="0"/>
              </a:spcBef>
              <a:spcAft>
                <a:spcPts val="0"/>
              </a:spcAft>
              <a:buNone/>
            </a:pPr>
            <a:br>
              <a:rPr lang="en" b="0" dirty="0"/>
            </a:br>
            <a:r>
              <a:rPr lang="en" sz="1200" b="0" i="0" u="none" strike="noStrike" dirty="0">
                <a:solidFill>
                  <a:schemeClr val="dk1"/>
                </a:solidFill>
                <a:latin typeface="Calibri"/>
                <a:ea typeface="Calibri"/>
                <a:cs typeface="Calibri"/>
                <a:sym typeface="Calibri"/>
              </a:rPr>
              <a:t>function:</a:t>
            </a:r>
            <a:endParaRPr b="0" dirty="0"/>
          </a:p>
          <a:p>
            <a:pPr marL="0" lvl="0" indent="0" algn="l" rtl="0">
              <a:spcBef>
                <a:spcPts val="0"/>
              </a:spcBef>
              <a:spcAft>
                <a:spcPts val="0"/>
              </a:spcAft>
              <a:buNone/>
            </a:pPr>
            <a:r>
              <a:rPr lang="en" sz="1200" b="0" i="0" u="none" strike="noStrike" dirty="0">
                <a:solidFill>
                  <a:schemeClr val="dk1"/>
                </a:solidFill>
                <a:latin typeface="Calibri"/>
                <a:ea typeface="Calibri"/>
                <a:cs typeface="Calibri"/>
                <a:sym typeface="Calibri"/>
              </a:rPr>
              <a:t>y ~ x</a:t>
            </a:r>
            <a:endParaRPr b="0" dirty="0"/>
          </a:p>
          <a:p>
            <a:pPr marL="0" lvl="0" indent="0" algn="l" rtl="0">
              <a:spcBef>
                <a:spcPts val="0"/>
              </a:spcBef>
              <a:spcAft>
                <a:spcPts val="0"/>
              </a:spcAft>
              <a:buNone/>
            </a:pPr>
            <a:r>
              <a:rPr lang="en" sz="1200" b="0" i="0" u="none" strike="noStrike" dirty="0">
                <a:solidFill>
                  <a:schemeClr val="dk1"/>
                </a:solidFill>
                <a:latin typeface="Calibri"/>
                <a:ea typeface="Calibri"/>
                <a:cs typeface="Calibri"/>
                <a:sym typeface="Calibri"/>
              </a:rPr>
              <a:t>total dolphins ~ total vocalizations + site (factor) + season (factor) + distance from recorder + total calves + fish calling (ordered factor)</a:t>
            </a:r>
            <a:endParaRPr b="0" dirty="0"/>
          </a:p>
        </p:txBody>
      </p:sp>
      <p:sp>
        <p:nvSpPr>
          <p:cNvPr id="208" name="Google Shape;208;g11815589e50_2_1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815589e50_2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11815589e50_2_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Placement of recording stations within Charleston Harbor was determined based on core use areas of the Charleston Estuarine System Stock determined by spatial analyses on historical photo-ID surveys and due to their locations within the harbor with stations A, B, C, and D all within the shipping channel while stations E and F are not and are more representative of recreational boat traffic. These recorders are deployed for 3 months at a time then retrieved and acoustic files are manually analyzed to identify fish and dolphin vocalizations</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171" name="Google Shape;171;g11815589e50_2_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1574110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model selection was based on a forward stepwise selection process and relied upon Akaike information criterion (AIC).</a:t>
            </a:r>
          </a:p>
          <a:p>
            <a:pPr marL="158750" indent="0">
              <a:buNone/>
            </a:pPr>
            <a:endParaRPr lang="en-US" dirty="0"/>
          </a:p>
        </p:txBody>
      </p:sp>
    </p:spTree>
    <p:extLst>
      <p:ext uri="{BB962C8B-B14F-4D97-AF65-F5344CB8AC3E}">
        <p14:creationId xmlns:p14="http://schemas.microsoft.com/office/powerpoint/2010/main" val="3020137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815589e50_2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11815589e50_2_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Placement of recording stations within Charleston Harbor was determined based on core use areas of the Charleston Estuarine System Stock determined by spatial analyses on historical photo-ID surveys and due to their locations within the harbor with stations A, B, C, and D all within the shipping channel while stations E and F are not and are more representative of recreational boat traffic. These recorders are deployed for 3 months at a time then retrieved and acoustic files are manually analyzed to identify fish and dolphin vocalizations</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171" name="Google Shape;171;g11815589e50_2_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2120123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815589e50_2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11815589e50_2_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Placement of recording stations within Charleston Harbor was determined based on core use areas of the Charleston Estuarine System Stock determined by spatial analyses on historical photo-ID surveys and due to their locations within the harbor with stations A, B, C, and D all within the shipping channel while stations E and F are not and are more representative of recreational boat traffic. These recorders are deployed for 3 months at a time then retrieved and acoustic files are manually analyzed to identify fish and dolphin vocalizations</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171" name="Google Shape;171;g11815589e50_2_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3585827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pic>
        <p:nvPicPr>
          <p:cNvPr id="130" name="Google Shape;130;p25" descr="A dolphin jumping out of the water&#10;&#10;Description automatically generated"/>
          <p:cNvPicPr preferRelativeResize="0"/>
          <p:nvPr/>
        </p:nvPicPr>
        <p:blipFill rotWithShape="1">
          <a:blip r:embed="rId3">
            <a:alphaModFix/>
          </a:blip>
          <a:srcRect t="1174" b="14556"/>
          <a:stretch/>
        </p:blipFill>
        <p:spPr>
          <a:xfrm>
            <a:off x="15" y="8"/>
            <a:ext cx="9143985" cy="5143492"/>
          </a:xfrm>
          <a:prstGeom prst="rect">
            <a:avLst/>
          </a:prstGeom>
          <a:noFill/>
          <a:ln>
            <a:noFill/>
          </a:ln>
        </p:spPr>
      </p:pic>
      <p:sp>
        <p:nvSpPr>
          <p:cNvPr id="131" name="Google Shape;131;p25"/>
          <p:cNvSpPr/>
          <p:nvPr/>
        </p:nvSpPr>
        <p:spPr>
          <a:xfrm>
            <a:off x="5616466" y="1708210"/>
            <a:ext cx="3527534" cy="3435290"/>
          </a:xfrm>
          <a:custGeom>
            <a:avLst/>
            <a:gdLst/>
            <a:ahLst/>
            <a:cxnLst/>
            <a:rect l="l" t="t" r="r" b="b"/>
            <a:pathLst>
              <a:path w="1333" h="1298" extrusionOk="0">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lt1">
              <a:alpha val="69803"/>
            </a:schemeClr>
          </a:solidFill>
          <a:ln>
            <a:noFill/>
          </a:ln>
        </p:spPr>
        <p:txBody>
          <a:bodyPr spcFirstLastPara="1" wrap="square" lIns="68575" tIns="34275" rIns="68575" bIns="34275" anchor="t" anchorCtr="0">
            <a:noAutofit/>
          </a:bodyPr>
          <a:lstStyle/>
          <a:p>
            <a:pPr marL="0" marR="0" lvl="0" indent="0" algn="ctr"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32" name="Google Shape;132;p25"/>
          <p:cNvSpPr txBox="1">
            <a:spLocks noGrp="1"/>
          </p:cNvSpPr>
          <p:nvPr>
            <p:ph type="ctrTitle"/>
          </p:nvPr>
        </p:nvSpPr>
        <p:spPr>
          <a:xfrm>
            <a:off x="5950679" y="2354693"/>
            <a:ext cx="3174025" cy="1375542"/>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1700"/>
              <a:buFont typeface="Arial Rounded"/>
              <a:buNone/>
            </a:pPr>
            <a:r>
              <a:rPr lang="en" sz="1700" b="1">
                <a:latin typeface="Arial Rounded"/>
                <a:ea typeface="Arial Rounded"/>
                <a:cs typeface="Arial Rounded"/>
                <a:sym typeface="Arial Rounded"/>
              </a:rPr>
              <a:t>Assessing the relationship between bottlenose dolphin vocalization and abundance patterns in Charleston Harbor, SC</a:t>
            </a:r>
            <a:endParaRPr/>
          </a:p>
        </p:txBody>
      </p:sp>
      <p:sp>
        <p:nvSpPr>
          <p:cNvPr id="133" name="Google Shape;133;p25"/>
          <p:cNvSpPr txBox="1">
            <a:spLocks noGrp="1"/>
          </p:cNvSpPr>
          <p:nvPr>
            <p:ph type="subTitle" idx="1"/>
          </p:nvPr>
        </p:nvSpPr>
        <p:spPr>
          <a:xfrm>
            <a:off x="5913843" y="3901587"/>
            <a:ext cx="3247697" cy="512463"/>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1200"/>
              <a:buNone/>
            </a:pPr>
            <a:r>
              <a:rPr lang="en" sz="1200">
                <a:latin typeface="Arial"/>
                <a:ea typeface="Arial"/>
                <a:cs typeface="Arial"/>
                <a:sym typeface="Arial"/>
              </a:rPr>
              <a:t>Caroline Tribble | CofC</a:t>
            </a:r>
            <a:endParaRPr/>
          </a:p>
          <a:p>
            <a:pPr marL="0" lvl="0" indent="0" algn="ctr" rtl="0">
              <a:lnSpc>
                <a:spcPct val="90000"/>
              </a:lnSpc>
              <a:spcBef>
                <a:spcPts val="800"/>
              </a:spcBef>
              <a:spcAft>
                <a:spcPts val="0"/>
              </a:spcAft>
              <a:buClr>
                <a:schemeClr val="dk1"/>
              </a:buClr>
              <a:buSzPts val="1200"/>
              <a:buNone/>
            </a:pPr>
            <a:r>
              <a:rPr lang="en" sz="1200">
                <a:latin typeface="Arial"/>
                <a:ea typeface="Arial"/>
                <a:cs typeface="Arial"/>
                <a:sym typeface="Arial"/>
              </a:rPr>
              <a:t>Dr. Eric Montie | USCB</a:t>
            </a:r>
            <a:endParaRPr/>
          </a:p>
        </p:txBody>
      </p:sp>
      <p:cxnSp>
        <p:nvCxnSpPr>
          <p:cNvPr id="134" name="Google Shape;134;p25"/>
          <p:cNvCxnSpPr/>
          <p:nvPr/>
        </p:nvCxnSpPr>
        <p:spPr>
          <a:xfrm>
            <a:off x="7110248" y="3842845"/>
            <a:ext cx="701565" cy="0"/>
          </a:xfrm>
          <a:prstGeom prst="straightConnector1">
            <a:avLst/>
          </a:prstGeom>
          <a:noFill/>
          <a:ln w="25400" cap="sq" cmpd="sng">
            <a:solidFill>
              <a:srgbClr val="262626"/>
            </a:solidFill>
            <a:prstDash val="solid"/>
            <a:bevel/>
            <a:headEnd type="none" w="sm" len="sm"/>
            <a:tailEnd type="none" w="sm" len="sm"/>
          </a:ln>
        </p:spPr>
      </p:cxnSp>
      <p:sp>
        <p:nvSpPr>
          <p:cNvPr id="135" name="Google Shape;135;p25"/>
          <p:cNvSpPr txBox="1"/>
          <p:nvPr/>
        </p:nvSpPr>
        <p:spPr>
          <a:xfrm>
            <a:off x="0" y="4820335"/>
            <a:ext cx="1304116" cy="30008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b="0" i="0" u="none" strike="noStrike" cap="none">
                <a:solidFill>
                  <a:schemeClr val="dk1"/>
                </a:solidFill>
                <a:latin typeface="Calibri"/>
                <a:ea typeface="Calibri"/>
                <a:cs typeface="Calibri"/>
                <a:sym typeface="Calibri"/>
              </a:rPr>
              <a:t>NMFS Permit #24033</a:t>
            </a:r>
            <a:endParaRPr sz="1100"/>
          </a:p>
          <a:p>
            <a:pPr marL="0" marR="0" lvl="0" indent="0" algn="l" rtl="0">
              <a:spcBef>
                <a:spcPts val="0"/>
              </a:spcBef>
              <a:spcAft>
                <a:spcPts val="0"/>
              </a:spcAft>
              <a:buNone/>
            </a:pPr>
            <a:r>
              <a:rPr lang="en" sz="800">
                <a:solidFill>
                  <a:schemeClr val="dk1"/>
                </a:solidFill>
                <a:latin typeface="Calibri"/>
                <a:ea typeface="Calibri"/>
                <a:cs typeface="Calibri"/>
                <a:sym typeface="Calibri"/>
              </a:rPr>
              <a:t>Photographer: C. Tribble</a:t>
            </a:r>
            <a:endParaRPr sz="1100"/>
          </a:p>
        </p:txBody>
      </p:sp>
      <p:pic>
        <p:nvPicPr>
          <p:cNvPr id="136" name="Google Shape;136;p25" descr="The Graduate School of the University of Charleston, S.C. - Home | Facebook"/>
          <p:cNvPicPr preferRelativeResize="0"/>
          <p:nvPr/>
        </p:nvPicPr>
        <p:blipFill rotWithShape="1">
          <a:blip r:embed="rId4">
            <a:alphaModFix/>
          </a:blip>
          <a:srcRect/>
          <a:stretch/>
        </p:blipFill>
        <p:spPr>
          <a:xfrm>
            <a:off x="6462329" y="4520875"/>
            <a:ext cx="1295840" cy="401936"/>
          </a:xfrm>
          <a:prstGeom prst="rect">
            <a:avLst/>
          </a:prstGeom>
          <a:noFill/>
          <a:ln>
            <a:noFill/>
          </a:ln>
        </p:spPr>
      </p:pic>
      <p:pic>
        <p:nvPicPr>
          <p:cNvPr id="137" name="Google Shape;137;p25" descr="University of South Carolina Beaufort - Discover USCB!"/>
          <p:cNvPicPr preferRelativeResize="0"/>
          <p:nvPr/>
        </p:nvPicPr>
        <p:blipFill rotWithShape="1">
          <a:blip r:embed="rId5">
            <a:alphaModFix/>
          </a:blip>
          <a:srcRect l="5306" t="17473" r="59614" b="23845"/>
          <a:stretch/>
        </p:blipFill>
        <p:spPr>
          <a:xfrm>
            <a:off x="7811813" y="4502339"/>
            <a:ext cx="604702" cy="45097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133">
                                            <p:txEl>
                                              <p:pRg st="0" end="0"/>
                                            </p:txEl>
                                          </p:spTgt>
                                        </p:tgtEl>
                                        <p:attrNameLst>
                                          <p:attrName>style.visibility</p:attrName>
                                        </p:attrNameLst>
                                      </p:cBhvr>
                                      <p:to>
                                        <p:strVal val="visible"/>
                                      </p:to>
                                    </p:set>
                                    <p:animEffect transition="in" filter="fade">
                                      <p:cBhvr>
                                        <p:cTn id="7" dur="700"/>
                                        <p:tgtEl>
                                          <p:spTgt spid="133">
                                            <p:txEl>
                                              <p:pRg st="0" end="0"/>
                                            </p:txEl>
                                          </p:spTgt>
                                        </p:tgtEl>
                                      </p:cBhvr>
                                    </p:animEffect>
                                  </p:childTnLst>
                                </p:cTn>
                              </p:par>
                              <p:par>
                                <p:cTn id="8" presetID="10" presetClass="entr" presetSubtype="0" fill="hold" nodeType="withEffect">
                                  <p:stCondLst>
                                    <p:cond delay="1500"/>
                                  </p:stCondLst>
                                  <p:childTnLst>
                                    <p:set>
                                      <p:cBhvr>
                                        <p:cTn id="9" dur="1" fill="hold">
                                          <p:stCondLst>
                                            <p:cond delay="0"/>
                                          </p:stCondLst>
                                        </p:cTn>
                                        <p:tgtEl>
                                          <p:spTgt spid="133">
                                            <p:txEl>
                                              <p:pRg st="1" end="1"/>
                                            </p:txEl>
                                          </p:spTgt>
                                        </p:tgtEl>
                                        <p:attrNameLst>
                                          <p:attrName>style.visibility</p:attrName>
                                        </p:attrNameLst>
                                      </p:cBhvr>
                                      <p:to>
                                        <p:strVal val="visible"/>
                                      </p:to>
                                    </p:set>
                                    <p:animEffect transition="in" filter="fade">
                                      <p:cBhvr>
                                        <p:cTn id="10" dur="700"/>
                                        <p:tgtEl>
                                          <p:spTgt spid="133">
                                            <p:txEl>
                                              <p:pRg st="1" end="1"/>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132"/>
                                        </p:tgtEl>
                                        <p:attrNameLst>
                                          <p:attrName>style.visibility</p:attrName>
                                        </p:attrNameLst>
                                      </p:cBhvr>
                                      <p:to>
                                        <p:strVal val="visible"/>
                                      </p:to>
                                    </p:set>
                                    <p:animEffect transition="in" filter="fade">
                                      <p:cBhvr>
                                        <p:cTn id="13" dur="7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210321" y="-166888"/>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Arial Rounded"/>
              <a:buNone/>
            </a:pPr>
            <a:r>
              <a:rPr lang="en" sz="2000" b="1" dirty="0">
                <a:latin typeface="Arial Rounded"/>
                <a:ea typeface="Arial Rounded"/>
                <a:cs typeface="Arial Rounded"/>
                <a:sym typeface="Arial Rounded"/>
              </a:rPr>
              <a:t>Sighting and Vocalization Patterns across </a:t>
            </a:r>
            <a:r>
              <a:rPr lang="en" sz="2000" b="1" dirty="0">
                <a:solidFill>
                  <a:schemeClr val="accent3"/>
                </a:solidFill>
                <a:latin typeface="Arial Rounded"/>
                <a:ea typeface="Arial Rounded"/>
                <a:cs typeface="Arial Rounded"/>
                <a:sym typeface="Arial Rounded"/>
              </a:rPr>
              <a:t>Survey Areas </a:t>
            </a:r>
            <a:r>
              <a:rPr lang="en" sz="2000" b="1" dirty="0">
                <a:latin typeface="Arial Rounded"/>
                <a:ea typeface="Arial Rounded"/>
                <a:cs typeface="Arial Rounded"/>
                <a:sym typeface="Arial Rounded"/>
              </a:rPr>
              <a:t>- </a:t>
            </a:r>
            <a:endParaRPr sz="2000" b="1" dirty="0">
              <a:latin typeface="Arial Rounded"/>
              <a:ea typeface="Arial Rounded"/>
              <a:cs typeface="Arial Rounded"/>
              <a:sym typeface="Arial Rounded"/>
            </a:endParaRPr>
          </a:p>
        </p:txBody>
      </p:sp>
      <p:pic>
        <p:nvPicPr>
          <p:cNvPr id="16" name="Picture 15" descr="Chart, box and whisker chart&#10;&#10;Description automatically generated">
            <a:extLst>
              <a:ext uri="{FF2B5EF4-FFF2-40B4-BE49-F238E27FC236}">
                <a16:creationId xmlns:a16="http://schemas.microsoft.com/office/drawing/2014/main" id="{8DD85B3A-F35C-C50D-5AFD-F5E480B47900}"/>
              </a:ext>
            </a:extLst>
          </p:cNvPr>
          <p:cNvPicPr>
            <a:picLocks noChangeAspect="1"/>
          </p:cNvPicPr>
          <p:nvPr/>
        </p:nvPicPr>
        <p:blipFill rotWithShape="1">
          <a:blip r:embed="rId3">
            <a:extLst>
              <a:ext uri="{28A0092B-C50C-407E-A947-70E740481C1C}">
                <a14:useLocalDpi xmlns:a14="http://schemas.microsoft.com/office/drawing/2010/main" val="0"/>
              </a:ext>
            </a:extLst>
          </a:blip>
          <a:srcRect r="50005"/>
          <a:stretch/>
        </p:blipFill>
        <p:spPr>
          <a:xfrm>
            <a:off x="210321" y="826596"/>
            <a:ext cx="2828715" cy="3490307"/>
          </a:xfrm>
          <a:prstGeom prst="rect">
            <a:avLst/>
          </a:prstGeom>
        </p:spPr>
      </p:pic>
      <p:pic>
        <p:nvPicPr>
          <p:cNvPr id="19" name="Picture 18" descr="Chart, scatter chart, box and whisker chart&#10;&#10;Description automatically generated">
            <a:extLst>
              <a:ext uri="{FF2B5EF4-FFF2-40B4-BE49-F238E27FC236}">
                <a16:creationId xmlns:a16="http://schemas.microsoft.com/office/drawing/2014/main" id="{CDFBB7F6-6F31-561A-2776-7413B2675C2D}"/>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b="38"/>
          <a:stretch/>
        </p:blipFill>
        <p:spPr>
          <a:xfrm>
            <a:off x="3049745" y="826161"/>
            <a:ext cx="2830058" cy="3490307"/>
          </a:xfrm>
          <a:prstGeom prst="rect">
            <a:avLst/>
          </a:prstGeom>
        </p:spPr>
      </p:pic>
      <p:pic>
        <p:nvPicPr>
          <p:cNvPr id="20" name="Picture 19" descr="Chart, scatter chart, box and whisker chart&#10;&#10;Description automatically generated">
            <a:extLst>
              <a:ext uri="{FF2B5EF4-FFF2-40B4-BE49-F238E27FC236}">
                <a16:creationId xmlns:a16="http://schemas.microsoft.com/office/drawing/2014/main" id="{8C5536BC-A866-9C7E-6029-54EFE0E66384}"/>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t="-1" b="4"/>
          <a:stretch/>
        </p:blipFill>
        <p:spPr>
          <a:xfrm>
            <a:off x="5869092" y="826594"/>
            <a:ext cx="2828715" cy="3489874"/>
          </a:xfrm>
          <a:prstGeom prst="rect">
            <a:avLst/>
          </a:prstGeom>
        </p:spPr>
      </p:pic>
      <p:sp>
        <p:nvSpPr>
          <p:cNvPr id="2" name="TextBox 1">
            <a:extLst>
              <a:ext uri="{FF2B5EF4-FFF2-40B4-BE49-F238E27FC236}">
                <a16:creationId xmlns:a16="http://schemas.microsoft.com/office/drawing/2014/main" id="{C4359569-180F-B77B-24E2-DD150CF47115}"/>
              </a:ext>
            </a:extLst>
          </p:cNvPr>
          <p:cNvSpPr txBox="1"/>
          <p:nvPr/>
        </p:nvSpPr>
        <p:spPr>
          <a:xfrm>
            <a:off x="295835" y="4724633"/>
            <a:ext cx="8337879" cy="261610"/>
          </a:xfrm>
          <a:prstGeom prst="rect">
            <a:avLst/>
          </a:prstGeom>
          <a:noFill/>
        </p:spPr>
        <p:txBody>
          <a:bodyPr wrap="square" rtlCol="0">
            <a:spAutoFit/>
          </a:bodyPr>
          <a:lstStyle/>
          <a:p>
            <a:r>
              <a:rPr lang="en-US" sz="1100" dirty="0">
                <a:latin typeface="Arial Narrow" panose="020B0604020202020204" pitchFamily="34" charset="0"/>
                <a:cs typeface="Arial Narrow" panose="020B0604020202020204" pitchFamily="34" charset="0"/>
              </a:rPr>
              <a:t>*Lettering above are based on Tukey Kramer HSD post hoc tests. Different letters indicate significant differences in group means (p &lt; .05).</a:t>
            </a:r>
          </a:p>
        </p:txBody>
      </p:sp>
      <p:sp>
        <p:nvSpPr>
          <p:cNvPr id="9" name="TextBox 8">
            <a:extLst>
              <a:ext uri="{FF2B5EF4-FFF2-40B4-BE49-F238E27FC236}">
                <a16:creationId xmlns:a16="http://schemas.microsoft.com/office/drawing/2014/main" id="{6D38E085-2A4A-0C23-942B-A8F352062AD0}"/>
              </a:ext>
            </a:extLst>
          </p:cNvPr>
          <p:cNvSpPr txBox="1"/>
          <p:nvPr/>
        </p:nvSpPr>
        <p:spPr>
          <a:xfrm>
            <a:off x="3297347" y="549162"/>
            <a:ext cx="1752731" cy="276999"/>
          </a:xfrm>
          <a:prstGeom prst="rect">
            <a:avLst/>
          </a:prstGeom>
          <a:noFill/>
        </p:spPr>
        <p:txBody>
          <a:bodyPr wrap="square" rtlCol="0">
            <a:spAutoFit/>
          </a:bodyPr>
          <a:lstStyle/>
          <a:p>
            <a:r>
              <a:rPr lang="en-US" sz="1200" dirty="0"/>
              <a:t>Burst Pulses</a:t>
            </a:r>
          </a:p>
        </p:txBody>
      </p:sp>
      <p:sp>
        <p:nvSpPr>
          <p:cNvPr id="10" name="TextBox 9">
            <a:extLst>
              <a:ext uri="{FF2B5EF4-FFF2-40B4-BE49-F238E27FC236}">
                <a16:creationId xmlns:a16="http://schemas.microsoft.com/office/drawing/2014/main" id="{682B8584-741D-C741-C3C0-541AA4C24253}"/>
              </a:ext>
            </a:extLst>
          </p:cNvPr>
          <p:cNvSpPr txBox="1"/>
          <p:nvPr/>
        </p:nvSpPr>
        <p:spPr>
          <a:xfrm>
            <a:off x="6068694" y="549597"/>
            <a:ext cx="1752731" cy="276999"/>
          </a:xfrm>
          <a:prstGeom prst="rect">
            <a:avLst/>
          </a:prstGeom>
          <a:noFill/>
        </p:spPr>
        <p:txBody>
          <a:bodyPr wrap="square" rtlCol="0">
            <a:spAutoFit/>
          </a:bodyPr>
          <a:lstStyle/>
          <a:p>
            <a:r>
              <a:rPr lang="en-US" sz="1200" dirty="0"/>
              <a:t>Whistles</a:t>
            </a:r>
          </a:p>
        </p:txBody>
      </p:sp>
      <p:sp>
        <p:nvSpPr>
          <p:cNvPr id="11" name="TextBox 10">
            <a:extLst>
              <a:ext uri="{FF2B5EF4-FFF2-40B4-BE49-F238E27FC236}">
                <a16:creationId xmlns:a16="http://schemas.microsoft.com/office/drawing/2014/main" id="{554AA153-8839-FFBA-CDB3-E996E4ECA836}"/>
              </a:ext>
            </a:extLst>
          </p:cNvPr>
          <p:cNvSpPr txBox="1"/>
          <p:nvPr/>
        </p:nvSpPr>
        <p:spPr>
          <a:xfrm>
            <a:off x="459317" y="549597"/>
            <a:ext cx="1752731" cy="276999"/>
          </a:xfrm>
          <a:prstGeom prst="rect">
            <a:avLst/>
          </a:prstGeom>
          <a:noFill/>
        </p:spPr>
        <p:txBody>
          <a:bodyPr wrap="square" rtlCol="0">
            <a:spAutoFit/>
          </a:bodyPr>
          <a:lstStyle/>
          <a:p>
            <a:r>
              <a:rPr lang="en-US" sz="1200" dirty="0"/>
              <a:t>Total dolphins sighted</a:t>
            </a:r>
          </a:p>
        </p:txBody>
      </p:sp>
    </p:spTree>
    <p:extLst>
      <p:ext uri="{BB962C8B-B14F-4D97-AF65-F5344CB8AC3E}">
        <p14:creationId xmlns:p14="http://schemas.microsoft.com/office/powerpoint/2010/main" val="3852795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210321" y="-166888"/>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Arial Rounded"/>
              <a:buNone/>
            </a:pPr>
            <a:r>
              <a:rPr lang="en" sz="2000" b="1" dirty="0">
                <a:latin typeface="Arial Rounded"/>
                <a:ea typeface="Arial Rounded"/>
                <a:cs typeface="Arial Rounded"/>
                <a:sym typeface="Arial Rounded"/>
              </a:rPr>
              <a:t>Sighting and Vocalization Patterns across </a:t>
            </a:r>
            <a:r>
              <a:rPr lang="en" sz="2000" b="1" dirty="0">
                <a:solidFill>
                  <a:schemeClr val="accent1"/>
                </a:solidFill>
                <a:latin typeface="Arial Rounded"/>
                <a:ea typeface="Arial Rounded"/>
                <a:cs typeface="Arial Rounded"/>
                <a:sym typeface="Arial Rounded"/>
              </a:rPr>
              <a:t>Seasons</a:t>
            </a:r>
            <a:r>
              <a:rPr lang="en" sz="2000" b="1" dirty="0">
                <a:latin typeface="Arial Rounded"/>
                <a:ea typeface="Arial Rounded"/>
                <a:cs typeface="Arial Rounded"/>
                <a:sym typeface="Arial Rounded"/>
              </a:rPr>
              <a:t>- </a:t>
            </a:r>
            <a:endParaRPr sz="2000" b="1" dirty="0">
              <a:latin typeface="Arial Rounded"/>
              <a:ea typeface="Arial Rounded"/>
              <a:cs typeface="Arial Rounded"/>
              <a:sym typeface="Arial Rounded"/>
            </a:endParaRPr>
          </a:p>
        </p:txBody>
      </p:sp>
      <p:sp>
        <p:nvSpPr>
          <p:cNvPr id="2" name="TextBox 1">
            <a:extLst>
              <a:ext uri="{FF2B5EF4-FFF2-40B4-BE49-F238E27FC236}">
                <a16:creationId xmlns:a16="http://schemas.microsoft.com/office/drawing/2014/main" id="{C4359569-180F-B77B-24E2-DD150CF47115}"/>
              </a:ext>
            </a:extLst>
          </p:cNvPr>
          <p:cNvSpPr txBox="1"/>
          <p:nvPr/>
        </p:nvSpPr>
        <p:spPr>
          <a:xfrm>
            <a:off x="295835" y="4724633"/>
            <a:ext cx="8337879" cy="261610"/>
          </a:xfrm>
          <a:prstGeom prst="rect">
            <a:avLst/>
          </a:prstGeom>
          <a:noFill/>
        </p:spPr>
        <p:txBody>
          <a:bodyPr wrap="square" rtlCol="0">
            <a:spAutoFit/>
          </a:bodyPr>
          <a:lstStyle/>
          <a:p>
            <a:r>
              <a:rPr lang="en-US" sz="1100" dirty="0">
                <a:latin typeface="Arial Narrow" panose="020B0604020202020204" pitchFamily="34" charset="0"/>
                <a:cs typeface="Arial Narrow" panose="020B0604020202020204" pitchFamily="34" charset="0"/>
              </a:rPr>
              <a:t>*Lettering above are based on Tukey Kramer HSD post hoc tests. Different letters indicate significant differences in group means (p &lt; .05).</a:t>
            </a:r>
          </a:p>
        </p:txBody>
      </p:sp>
      <p:pic>
        <p:nvPicPr>
          <p:cNvPr id="7" name="Picture 6" descr="Chart, box and whisker chart&#10;&#10;Description automatically generated">
            <a:extLst>
              <a:ext uri="{FF2B5EF4-FFF2-40B4-BE49-F238E27FC236}">
                <a16:creationId xmlns:a16="http://schemas.microsoft.com/office/drawing/2014/main" id="{B5414A99-261E-906C-A319-A69423574786}"/>
              </a:ext>
            </a:extLst>
          </p:cNvPr>
          <p:cNvPicPr>
            <a:picLocks noChangeAspect="1"/>
          </p:cNvPicPr>
          <p:nvPr/>
        </p:nvPicPr>
        <p:blipFill rotWithShape="1">
          <a:blip r:embed="rId3">
            <a:extLst>
              <a:ext uri="{28A0092B-C50C-407E-A947-70E740481C1C}">
                <a14:useLocalDpi xmlns:a14="http://schemas.microsoft.com/office/drawing/2010/main" val="0"/>
              </a:ext>
            </a:extLst>
          </a:blip>
          <a:srcRect r="50223"/>
          <a:stretch/>
        </p:blipFill>
        <p:spPr>
          <a:xfrm>
            <a:off x="210321" y="849981"/>
            <a:ext cx="2778618" cy="3443537"/>
          </a:xfrm>
          <a:prstGeom prst="rect">
            <a:avLst/>
          </a:prstGeom>
        </p:spPr>
      </p:pic>
      <p:pic>
        <p:nvPicPr>
          <p:cNvPr id="8" name="Picture 7">
            <a:extLst>
              <a:ext uri="{FF2B5EF4-FFF2-40B4-BE49-F238E27FC236}">
                <a16:creationId xmlns:a16="http://schemas.microsoft.com/office/drawing/2014/main" id="{8D6FA662-AACB-8563-4884-923718065039}"/>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2988939" y="849980"/>
            <a:ext cx="2791078" cy="3443537"/>
          </a:xfrm>
          <a:prstGeom prst="rect">
            <a:avLst/>
          </a:prstGeom>
        </p:spPr>
      </p:pic>
      <p:pic>
        <p:nvPicPr>
          <p:cNvPr id="9" name="Picture 8" descr="Chart, scatter chart, box and whisker chart&#10;&#10;Description automatically generated">
            <a:extLst>
              <a:ext uri="{FF2B5EF4-FFF2-40B4-BE49-F238E27FC236}">
                <a16:creationId xmlns:a16="http://schemas.microsoft.com/office/drawing/2014/main" id="{CA0FAC30-937A-75F3-AD30-AC649040E279}"/>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a:stretch/>
        </p:blipFill>
        <p:spPr>
          <a:xfrm>
            <a:off x="5767557" y="849979"/>
            <a:ext cx="2791078" cy="3443538"/>
          </a:xfrm>
          <a:prstGeom prst="rect">
            <a:avLst/>
          </a:prstGeom>
        </p:spPr>
      </p:pic>
      <p:sp>
        <p:nvSpPr>
          <p:cNvPr id="10" name="TextBox 9">
            <a:extLst>
              <a:ext uri="{FF2B5EF4-FFF2-40B4-BE49-F238E27FC236}">
                <a16:creationId xmlns:a16="http://schemas.microsoft.com/office/drawing/2014/main" id="{89A35E52-6AD4-6729-6890-FD8843EE893F}"/>
              </a:ext>
            </a:extLst>
          </p:cNvPr>
          <p:cNvSpPr txBox="1"/>
          <p:nvPr/>
        </p:nvSpPr>
        <p:spPr>
          <a:xfrm>
            <a:off x="3190166" y="549597"/>
            <a:ext cx="1752731" cy="276999"/>
          </a:xfrm>
          <a:prstGeom prst="rect">
            <a:avLst/>
          </a:prstGeom>
          <a:noFill/>
        </p:spPr>
        <p:txBody>
          <a:bodyPr wrap="square" rtlCol="0">
            <a:spAutoFit/>
          </a:bodyPr>
          <a:lstStyle/>
          <a:p>
            <a:r>
              <a:rPr lang="en-US" sz="1200" dirty="0"/>
              <a:t>Total vocalizations</a:t>
            </a:r>
          </a:p>
        </p:txBody>
      </p:sp>
      <p:sp>
        <p:nvSpPr>
          <p:cNvPr id="11" name="TextBox 10">
            <a:extLst>
              <a:ext uri="{FF2B5EF4-FFF2-40B4-BE49-F238E27FC236}">
                <a16:creationId xmlns:a16="http://schemas.microsoft.com/office/drawing/2014/main" id="{D4409682-41E9-30A5-CBC3-01B7B5A605E6}"/>
              </a:ext>
            </a:extLst>
          </p:cNvPr>
          <p:cNvSpPr txBox="1"/>
          <p:nvPr/>
        </p:nvSpPr>
        <p:spPr>
          <a:xfrm>
            <a:off x="6158426" y="508544"/>
            <a:ext cx="1752731" cy="276999"/>
          </a:xfrm>
          <a:prstGeom prst="rect">
            <a:avLst/>
          </a:prstGeom>
          <a:noFill/>
        </p:spPr>
        <p:txBody>
          <a:bodyPr wrap="square" rtlCol="0">
            <a:spAutoFit/>
          </a:bodyPr>
          <a:lstStyle/>
          <a:p>
            <a:r>
              <a:rPr lang="en-US" sz="1200" dirty="0"/>
              <a:t>Echolocation Bouts</a:t>
            </a:r>
          </a:p>
        </p:txBody>
      </p:sp>
      <p:sp>
        <p:nvSpPr>
          <p:cNvPr id="12" name="TextBox 11">
            <a:extLst>
              <a:ext uri="{FF2B5EF4-FFF2-40B4-BE49-F238E27FC236}">
                <a16:creationId xmlns:a16="http://schemas.microsoft.com/office/drawing/2014/main" id="{422F8AB1-A492-8BA7-2518-F6F916008ED5}"/>
              </a:ext>
            </a:extLst>
          </p:cNvPr>
          <p:cNvSpPr txBox="1"/>
          <p:nvPr/>
        </p:nvSpPr>
        <p:spPr>
          <a:xfrm>
            <a:off x="459317" y="549597"/>
            <a:ext cx="1752731" cy="276999"/>
          </a:xfrm>
          <a:prstGeom prst="rect">
            <a:avLst/>
          </a:prstGeom>
          <a:noFill/>
        </p:spPr>
        <p:txBody>
          <a:bodyPr wrap="square" rtlCol="0">
            <a:spAutoFit/>
          </a:bodyPr>
          <a:lstStyle/>
          <a:p>
            <a:r>
              <a:rPr lang="en-US" sz="1200" dirty="0"/>
              <a:t>Total dolphins sighted</a:t>
            </a:r>
          </a:p>
        </p:txBody>
      </p:sp>
    </p:spTree>
    <p:extLst>
      <p:ext uri="{BB962C8B-B14F-4D97-AF65-F5344CB8AC3E}">
        <p14:creationId xmlns:p14="http://schemas.microsoft.com/office/powerpoint/2010/main" val="3489191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210321" y="-166888"/>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Arial Rounded"/>
              <a:buNone/>
            </a:pPr>
            <a:r>
              <a:rPr lang="en" sz="2000" b="1" dirty="0">
                <a:latin typeface="Arial Rounded"/>
                <a:ea typeface="Arial Rounded"/>
                <a:cs typeface="Arial Rounded"/>
                <a:sym typeface="Arial Rounded"/>
              </a:rPr>
              <a:t>Sighting and Vocalization Patterns across </a:t>
            </a:r>
            <a:r>
              <a:rPr lang="en" sz="2000" b="1" dirty="0">
                <a:solidFill>
                  <a:schemeClr val="accent1"/>
                </a:solidFill>
                <a:latin typeface="Arial Rounded"/>
                <a:ea typeface="Arial Rounded"/>
                <a:cs typeface="Arial Rounded"/>
                <a:sym typeface="Arial Rounded"/>
              </a:rPr>
              <a:t>Seasons</a:t>
            </a:r>
            <a:r>
              <a:rPr lang="en" sz="2000" b="1" dirty="0">
                <a:latin typeface="Arial Rounded"/>
                <a:ea typeface="Arial Rounded"/>
                <a:cs typeface="Arial Rounded"/>
                <a:sym typeface="Arial Rounded"/>
              </a:rPr>
              <a:t>- </a:t>
            </a:r>
            <a:endParaRPr sz="2000" b="1" dirty="0">
              <a:latin typeface="Arial Rounded"/>
              <a:ea typeface="Arial Rounded"/>
              <a:cs typeface="Arial Rounded"/>
              <a:sym typeface="Arial Rounded"/>
            </a:endParaRPr>
          </a:p>
        </p:txBody>
      </p:sp>
      <p:sp>
        <p:nvSpPr>
          <p:cNvPr id="2" name="TextBox 1">
            <a:extLst>
              <a:ext uri="{FF2B5EF4-FFF2-40B4-BE49-F238E27FC236}">
                <a16:creationId xmlns:a16="http://schemas.microsoft.com/office/drawing/2014/main" id="{C4359569-180F-B77B-24E2-DD150CF47115}"/>
              </a:ext>
            </a:extLst>
          </p:cNvPr>
          <p:cNvSpPr txBox="1"/>
          <p:nvPr/>
        </p:nvSpPr>
        <p:spPr>
          <a:xfrm>
            <a:off x="295835" y="4724633"/>
            <a:ext cx="8337879" cy="261610"/>
          </a:xfrm>
          <a:prstGeom prst="rect">
            <a:avLst/>
          </a:prstGeom>
          <a:noFill/>
        </p:spPr>
        <p:txBody>
          <a:bodyPr wrap="square" rtlCol="0">
            <a:spAutoFit/>
          </a:bodyPr>
          <a:lstStyle/>
          <a:p>
            <a:r>
              <a:rPr lang="en-US" sz="1100" dirty="0">
                <a:latin typeface="Arial Narrow" panose="020B0604020202020204" pitchFamily="34" charset="0"/>
                <a:cs typeface="Arial Narrow" panose="020B0604020202020204" pitchFamily="34" charset="0"/>
              </a:rPr>
              <a:t>*Lettering above are based on Tukey Kramer HSD post hoc tests. Different letters indicate significant differences in group means (p &lt; .05).</a:t>
            </a:r>
          </a:p>
        </p:txBody>
      </p:sp>
      <p:pic>
        <p:nvPicPr>
          <p:cNvPr id="7" name="Picture 6" descr="Chart, box and whisker chart&#10;&#10;Description automatically generated">
            <a:extLst>
              <a:ext uri="{FF2B5EF4-FFF2-40B4-BE49-F238E27FC236}">
                <a16:creationId xmlns:a16="http://schemas.microsoft.com/office/drawing/2014/main" id="{B5414A99-261E-906C-A319-A69423574786}"/>
              </a:ext>
            </a:extLst>
          </p:cNvPr>
          <p:cNvPicPr>
            <a:picLocks noChangeAspect="1"/>
          </p:cNvPicPr>
          <p:nvPr/>
        </p:nvPicPr>
        <p:blipFill rotWithShape="1">
          <a:blip r:embed="rId3">
            <a:extLst>
              <a:ext uri="{28A0092B-C50C-407E-A947-70E740481C1C}">
                <a14:useLocalDpi xmlns:a14="http://schemas.microsoft.com/office/drawing/2010/main" val="0"/>
              </a:ext>
            </a:extLst>
          </a:blip>
          <a:srcRect r="50223"/>
          <a:stretch/>
        </p:blipFill>
        <p:spPr>
          <a:xfrm>
            <a:off x="210321" y="849981"/>
            <a:ext cx="2778618" cy="3443537"/>
          </a:xfrm>
          <a:prstGeom prst="rect">
            <a:avLst/>
          </a:prstGeom>
        </p:spPr>
      </p:pic>
      <p:sp>
        <p:nvSpPr>
          <p:cNvPr id="10" name="TextBox 9">
            <a:extLst>
              <a:ext uri="{FF2B5EF4-FFF2-40B4-BE49-F238E27FC236}">
                <a16:creationId xmlns:a16="http://schemas.microsoft.com/office/drawing/2014/main" id="{89A35E52-6AD4-6729-6890-FD8843EE893F}"/>
              </a:ext>
            </a:extLst>
          </p:cNvPr>
          <p:cNvSpPr txBox="1"/>
          <p:nvPr/>
        </p:nvSpPr>
        <p:spPr>
          <a:xfrm>
            <a:off x="3111836" y="533823"/>
            <a:ext cx="1752731" cy="276999"/>
          </a:xfrm>
          <a:prstGeom prst="rect">
            <a:avLst/>
          </a:prstGeom>
          <a:noFill/>
        </p:spPr>
        <p:txBody>
          <a:bodyPr wrap="square" rtlCol="0">
            <a:spAutoFit/>
          </a:bodyPr>
          <a:lstStyle/>
          <a:p>
            <a:r>
              <a:rPr lang="en-US" sz="1200" dirty="0"/>
              <a:t>Burst Pulses</a:t>
            </a:r>
          </a:p>
        </p:txBody>
      </p:sp>
      <p:sp>
        <p:nvSpPr>
          <p:cNvPr id="11" name="TextBox 10">
            <a:extLst>
              <a:ext uri="{FF2B5EF4-FFF2-40B4-BE49-F238E27FC236}">
                <a16:creationId xmlns:a16="http://schemas.microsoft.com/office/drawing/2014/main" id="{D4409682-41E9-30A5-CBC3-01B7B5A605E6}"/>
              </a:ext>
            </a:extLst>
          </p:cNvPr>
          <p:cNvSpPr txBox="1"/>
          <p:nvPr/>
        </p:nvSpPr>
        <p:spPr>
          <a:xfrm>
            <a:off x="5917819" y="507855"/>
            <a:ext cx="1752731" cy="276999"/>
          </a:xfrm>
          <a:prstGeom prst="rect">
            <a:avLst/>
          </a:prstGeom>
          <a:noFill/>
        </p:spPr>
        <p:txBody>
          <a:bodyPr wrap="square" rtlCol="0">
            <a:spAutoFit/>
          </a:bodyPr>
          <a:lstStyle/>
          <a:p>
            <a:r>
              <a:rPr lang="en-US" sz="1200" dirty="0"/>
              <a:t>Whistles</a:t>
            </a:r>
          </a:p>
        </p:txBody>
      </p:sp>
      <p:sp>
        <p:nvSpPr>
          <p:cNvPr id="12" name="TextBox 11">
            <a:extLst>
              <a:ext uri="{FF2B5EF4-FFF2-40B4-BE49-F238E27FC236}">
                <a16:creationId xmlns:a16="http://schemas.microsoft.com/office/drawing/2014/main" id="{422F8AB1-A492-8BA7-2518-F6F916008ED5}"/>
              </a:ext>
            </a:extLst>
          </p:cNvPr>
          <p:cNvSpPr txBox="1"/>
          <p:nvPr/>
        </p:nvSpPr>
        <p:spPr>
          <a:xfrm>
            <a:off x="459317" y="549597"/>
            <a:ext cx="1752731" cy="276999"/>
          </a:xfrm>
          <a:prstGeom prst="rect">
            <a:avLst/>
          </a:prstGeom>
          <a:noFill/>
        </p:spPr>
        <p:txBody>
          <a:bodyPr wrap="square" rtlCol="0">
            <a:spAutoFit/>
          </a:bodyPr>
          <a:lstStyle/>
          <a:p>
            <a:r>
              <a:rPr lang="en-US" sz="1200" dirty="0"/>
              <a:t>Total dolphins sighted</a:t>
            </a:r>
          </a:p>
        </p:txBody>
      </p:sp>
      <p:pic>
        <p:nvPicPr>
          <p:cNvPr id="13" name="Picture 12" descr="Chart, scatter chart, box and whisker chart&#10;&#10;Description automatically generated">
            <a:extLst>
              <a:ext uri="{FF2B5EF4-FFF2-40B4-BE49-F238E27FC236}">
                <a16:creationId xmlns:a16="http://schemas.microsoft.com/office/drawing/2014/main" id="{6F01D46E-AE8C-6CCB-8085-2E5C142F0BDE}"/>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1" b="-338"/>
          <a:stretch/>
        </p:blipFill>
        <p:spPr>
          <a:xfrm>
            <a:off x="2982699" y="849982"/>
            <a:ext cx="2781657" cy="3443536"/>
          </a:xfrm>
          <a:prstGeom prst="rect">
            <a:avLst/>
          </a:prstGeom>
        </p:spPr>
      </p:pic>
      <p:pic>
        <p:nvPicPr>
          <p:cNvPr id="14" name="Picture 13" descr="Chart, scatter chart, box and whisker chart&#10;&#10;Description automatically generated">
            <a:extLst>
              <a:ext uri="{FF2B5EF4-FFF2-40B4-BE49-F238E27FC236}">
                <a16:creationId xmlns:a16="http://schemas.microsoft.com/office/drawing/2014/main" id="{0CF466F4-8088-AA25-73B2-CBCD036C4FD3}"/>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b="-743"/>
          <a:stretch/>
        </p:blipFill>
        <p:spPr>
          <a:xfrm>
            <a:off x="5764356" y="807552"/>
            <a:ext cx="2773510" cy="3447288"/>
          </a:xfrm>
          <a:prstGeom prst="rect">
            <a:avLst/>
          </a:prstGeom>
        </p:spPr>
      </p:pic>
    </p:spTree>
    <p:extLst>
      <p:ext uri="{BB962C8B-B14F-4D97-AF65-F5344CB8AC3E}">
        <p14:creationId xmlns:p14="http://schemas.microsoft.com/office/powerpoint/2010/main" val="1219036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15FE21CC-ACC0-64B8-E37F-E77011494E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245" y="1125394"/>
            <a:ext cx="3673685" cy="2266234"/>
          </a:xfrm>
          <a:prstGeom prst="rect">
            <a:avLst/>
          </a:prstGeom>
        </p:spPr>
      </p:pic>
      <p:pic>
        <p:nvPicPr>
          <p:cNvPr id="17" name="Picture 16" descr="Chart&#10;&#10;Description automatically generated with medium confidence">
            <a:extLst>
              <a:ext uri="{FF2B5EF4-FFF2-40B4-BE49-F238E27FC236}">
                <a16:creationId xmlns:a16="http://schemas.microsoft.com/office/drawing/2014/main" id="{5D6160BC-1E47-1ACE-7A01-44A2176375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6824" y="1137773"/>
            <a:ext cx="3672177" cy="2265303"/>
          </a:xfrm>
          <a:prstGeom prst="rect">
            <a:avLst/>
          </a:prstGeom>
        </p:spPr>
      </p:pic>
      <p:pic>
        <p:nvPicPr>
          <p:cNvPr id="18" name="Picture 17" descr="A picture containing box and whisker chart&#10;&#10;Description automatically generated">
            <a:extLst>
              <a:ext uri="{FF2B5EF4-FFF2-40B4-BE49-F238E27FC236}">
                <a16:creationId xmlns:a16="http://schemas.microsoft.com/office/drawing/2014/main" id="{97BF035D-0A02-F8B9-DA20-2F6056F744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244" y="2898190"/>
            <a:ext cx="3672177" cy="2265303"/>
          </a:xfrm>
          <a:prstGeom prst="rect">
            <a:avLst/>
          </a:prstGeom>
        </p:spPr>
      </p:pic>
      <p:pic>
        <p:nvPicPr>
          <p:cNvPr id="19" name="Picture 18" descr="Chart&#10;&#10;Description automatically generated with medium confidence">
            <a:extLst>
              <a:ext uri="{FF2B5EF4-FFF2-40B4-BE49-F238E27FC236}">
                <a16:creationId xmlns:a16="http://schemas.microsoft.com/office/drawing/2014/main" id="{8DBA631E-2852-4245-7F75-C475068836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824" y="2898190"/>
            <a:ext cx="3672177" cy="2265303"/>
          </a:xfrm>
          <a:prstGeom prst="rect">
            <a:avLst/>
          </a:prstGeom>
        </p:spPr>
      </p:pic>
      <p:pic>
        <p:nvPicPr>
          <p:cNvPr id="20" name="Picture 19" descr="Chart&#10;&#10;Description automatically generated">
            <a:extLst>
              <a:ext uri="{FF2B5EF4-FFF2-40B4-BE49-F238E27FC236}">
                <a16:creationId xmlns:a16="http://schemas.microsoft.com/office/drawing/2014/main" id="{B945CD13-8394-286A-D353-02D97AD45B43}"/>
              </a:ext>
            </a:extLst>
          </p:cNvPr>
          <p:cNvPicPr>
            <a:picLocks noChangeAspect="1"/>
          </p:cNvPicPr>
          <p:nvPr/>
        </p:nvPicPr>
        <p:blipFill rotWithShape="1">
          <a:blip r:embed="rId7">
            <a:extLst>
              <a:ext uri="{28A0092B-C50C-407E-A947-70E740481C1C}">
                <a14:useLocalDpi xmlns:a14="http://schemas.microsoft.com/office/drawing/2010/main" val="0"/>
              </a:ext>
            </a:extLst>
          </a:blip>
          <a:srcRect l="3631" b="60138"/>
          <a:stretch/>
        </p:blipFill>
        <p:spPr>
          <a:xfrm>
            <a:off x="1077107" y="6211"/>
            <a:ext cx="3586930" cy="915254"/>
          </a:xfrm>
          <a:prstGeom prst="rect">
            <a:avLst/>
          </a:prstGeom>
        </p:spPr>
      </p:pic>
      <p:pic>
        <p:nvPicPr>
          <p:cNvPr id="15" name="Picture 14" descr="Chart&#10;&#10;Description automatically generated">
            <a:extLst>
              <a:ext uri="{FF2B5EF4-FFF2-40B4-BE49-F238E27FC236}">
                <a16:creationId xmlns:a16="http://schemas.microsoft.com/office/drawing/2014/main" id="{0A0E41F6-9A63-184A-CE75-2B9C11422C53}"/>
              </a:ext>
            </a:extLst>
          </p:cNvPr>
          <p:cNvPicPr>
            <a:picLocks noChangeAspect="1"/>
          </p:cNvPicPr>
          <p:nvPr/>
        </p:nvPicPr>
        <p:blipFill rotWithShape="1">
          <a:blip r:embed="rId7">
            <a:extLst>
              <a:ext uri="{28A0092B-C50C-407E-A947-70E740481C1C}">
                <a14:useLocalDpi xmlns:a14="http://schemas.microsoft.com/office/drawing/2010/main" val="0"/>
              </a:ext>
            </a:extLst>
          </a:blip>
          <a:srcRect l="3631" t="39552" b="20744"/>
          <a:stretch/>
        </p:blipFill>
        <p:spPr>
          <a:xfrm>
            <a:off x="4626651" y="0"/>
            <a:ext cx="3601177" cy="915253"/>
          </a:xfrm>
          <a:prstGeom prst="rect">
            <a:avLst/>
          </a:prstGeom>
        </p:spPr>
      </p:pic>
      <p:sp>
        <p:nvSpPr>
          <p:cNvPr id="3" name="Rectangle 2">
            <a:extLst>
              <a:ext uri="{FF2B5EF4-FFF2-40B4-BE49-F238E27FC236}">
                <a16:creationId xmlns:a16="http://schemas.microsoft.com/office/drawing/2014/main" id="{BAB7BE6E-60BA-968F-DA00-993981EF2B7B}"/>
              </a:ext>
            </a:extLst>
          </p:cNvPr>
          <p:cNvSpPr/>
          <p:nvPr/>
        </p:nvSpPr>
        <p:spPr>
          <a:xfrm>
            <a:off x="708557" y="39328"/>
            <a:ext cx="7479943" cy="100289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DF92E3A-A2C3-A97E-8649-F133F06C790E}"/>
              </a:ext>
            </a:extLst>
          </p:cNvPr>
          <p:cNvPicPr>
            <a:picLocks noChangeAspect="1"/>
          </p:cNvPicPr>
          <p:nvPr/>
        </p:nvPicPr>
        <p:blipFill rotWithShape="1">
          <a:blip r:embed="rId8"/>
          <a:srcRect l="-1" r="-17797" b="59756"/>
          <a:stretch/>
        </p:blipFill>
        <p:spPr>
          <a:xfrm>
            <a:off x="852833" y="187280"/>
            <a:ext cx="211888" cy="628329"/>
          </a:xfrm>
          <a:prstGeom prst="rect">
            <a:avLst/>
          </a:prstGeom>
        </p:spPr>
      </p:pic>
      <p:pic>
        <p:nvPicPr>
          <p:cNvPr id="5" name="Picture 4">
            <a:extLst>
              <a:ext uri="{FF2B5EF4-FFF2-40B4-BE49-F238E27FC236}">
                <a16:creationId xmlns:a16="http://schemas.microsoft.com/office/drawing/2014/main" id="{B553E7B2-3E53-8D33-FA08-FAAE94AA201E}"/>
              </a:ext>
            </a:extLst>
          </p:cNvPr>
          <p:cNvPicPr>
            <a:picLocks noChangeAspect="1"/>
          </p:cNvPicPr>
          <p:nvPr/>
        </p:nvPicPr>
        <p:blipFill rotWithShape="1">
          <a:blip r:embed="rId8"/>
          <a:srcRect l="-17797" t="41379" r="-1"/>
          <a:stretch/>
        </p:blipFill>
        <p:spPr>
          <a:xfrm>
            <a:off x="708557" y="87636"/>
            <a:ext cx="211888" cy="915254"/>
          </a:xfrm>
          <a:prstGeom prst="rect">
            <a:avLst/>
          </a:prstGeom>
        </p:spPr>
      </p:pic>
      <p:sp>
        <p:nvSpPr>
          <p:cNvPr id="22" name="Rectangle 21">
            <a:extLst>
              <a:ext uri="{FF2B5EF4-FFF2-40B4-BE49-F238E27FC236}">
                <a16:creationId xmlns:a16="http://schemas.microsoft.com/office/drawing/2014/main" id="{402F7162-8C4A-C10E-F5D7-A122136E95BB}"/>
              </a:ext>
            </a:extLst>
          </p:cNvPr>
          <p:cNvSpPr/>
          <p:nvPr/>
        </p:nvSpPr>
        <p:spPr>
          <a:xfrm>
            <a:off x="984999" y="1147605"/>
            <a:ext cx="1709040" cy="927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0B1C36B-DED8-0F87-BF17-3BFC0637CBB7}"/>
              </a:ext>
            </a:extLst>
          </p:cNvPr>
          <p:cNvSpPr/>
          <p:nvPr/>
        </p:nvSpPr>
        <p:spPr>
          <a:xfrm>
            <a:off x="4668516" y="1157437"/>
            <a:ext cx="1709040" cy="927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AFBCE4D-73BF-5F70-B4AD-C6EDA1DA1824}"/>
              </a:ext>
            </a:extLst>
          </p:cNvPr>
          <p:cNvSpPr/>
          <p:nvPr/>
        </p:nvSpPr>
        <p:spPr>
          <a:xfrm>
            <a:off x="988274" y="2946777"/>
            <a:ext cx="1709040" cy="890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3DE4766-B4CB-6AF1-0B81-58DA80E86808}"/>
              </a:ext>
            </a:extLst>
          </p:cNvPr>
          <p:cNvSpPr/>
          <p:nvPr/>
        </p:nvSpPr>
        <p:spPr>
          <a:xfrm>
            <a:off x="4668516" y="2946231"/>
            <a:ext cx="1709040" cy="890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5-Point Star 28">
            <a:extLst>
              <a:ext uri="{FF2B5EF4-FFF2-40B4-BE49-F238E27FC236}">
                <a16:creationId xmlns:a16="http://schemas.microsoft.com/office/drawing/2014/main" id="{33CD30B0-6401-5767-CFE7-1174B905336A}"/>
              </a:ext>
            </a:extLst>
          </p:cNvPr>
          <p:cNvSpPr/>
          <p:nvPr/>
        </p:nvSpPr>
        <p:spPr>
          <a:xfrm>
            <a:off x="1258529" y="187280"/>
            <a:ext cx="68826" cy="78191"/>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a:extLst>
              <a:ext uri="{FF2B5EF4-FFF2-40B4-BE49-F238E27FC236}">
                <a16:creationId xmlns:a16="http://schemas.microsoft.com/office/drawing/2014/main" id="{A911EC9F-484D-9558-D307-110ABB34E96A}"/>
              </a:ext>
            </a:extLst>
          </p:cNvPr>
          <p:cNvSpPr/>
          <p:nvPr/>
        </p:nvSpPr>
        <p:spPr>
          <a:xfrm>
            <a:off x="2954600" y="192196"/>
            <a:ext cx="68826" cy="78191"/>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5-Point Star 32">
            <a:extLst>
              <a:ext uri="{FF2B5EF4-FFF2-40B4-BE49-F238E27FC236}">
                <a16:creationId xmlns:a16="http://schemas.microsoft.com/office/drawing/2014/main" id="{636ADFCF-2460-36E1-9984-E4F0C17BE8BF}"/>
              </a:ext>
            </a:extLst>
          </p:cNvPr>
          <p:cNvSpPr/>
          <p:nvPr/>
        </p:nvSpPr>
        <p:spPr>
          <a:xfrm>
            <a:off x="4817816" y="206946"/>
            <a:ext cx="68826" cy="78191"/>
          </a:xfrm>
          <a:prstGeom prst="star5">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842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dissolve">
                                      <p:cBhvr>
                                        <p:cTn id="10" dur="500"/>
                                        <p:tgtEl>
                                          <p:spTgt spid="2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dissolve">
                                      <p:cBhvr>
                                        <p:cTn id="16" dur="500"/>
                                        <p:tgtEl>
                                          <p:spTgt spid="2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dissolv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dissolve">
                                      <p:cBhvr>
                                        <p:cTn id="2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9" grpId="0" animBg="1"/>
      <p:bldP spid="32" grpId="0" animBg="1"/>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3;p28">
            <a:extLst>
              <a:ext uri="{FF2B5EF4-FFF2-40B4-BE49-F238E27FC236}">
                <a16:creationId xmlns:a16="http://schemas.microsoft.com/office/drawing/2014/main" id="{7BF9ED3C-16AE-9523-827C-50AC27D13661}"/>
              </a:ext>
            </a:extLst>
          </p:cNvPr>
          <p:cNvSpPr txBox="1">
            <a:spLocks noGrp="1"/>
          </p:cNvSpPr>
          <p:nvPr>
            <p:ph type="title"/>
          </p:nvPr>
        </p:nvSpPr>
        <p:spPr>
          <a:xfrm>
            <a:off x="245790" y="-225882"/>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Arial Rounded"/>
              <a:buNone/>
            </a:pPr>
            <a:r>
              <a:rPr lang="en" sz="1800" b="1" dirty="0">
                <a:latin typeface="Arial Rounded"/>
                <a:ea typeface="Arial Rounded"/>
                <a:cs typeface="Arial Rounded"/>
                <a:sym typeface="Arial Rounded"/>
              </a:rPr>
              <a:t>Support for Gaussian GLM with Log+1 Transformation</a:t>
            </a:r>
            <a:endParaRPr sz="1800" b="1" dirty="0">
              <a:latin typeface="Arial Rounded"/>
              <a:ea typeface="Arial Rounded"/>
              <a:cs typeface="Arial Rounded"/>
              <a:sym typeface="Arial Rounded"/>
            </a:endParaRPr>
          </a:p>
        </p:txBody>
      </p:sp>
      <p:pic>
        <p:nvPicPr>
          <p:cNvPr id="7" name="Picture 6" descr="Chart, scatter chart&#10;&#10;Description automatically generated">
            <a:extLst>
              <a:ext uri="{FF2B5EF4-FFF2-40B4-BE49-F238E27FC236}">
                <a16:creationId xmlns:a16="http://schemas.microsoft.com/office/drawing/2014/main" id="{D34975DF-4F47-51FB-D8A7-BF44AADB2D5F}"/>
              </a:ext>
            </a:extLst>
          </p:cNvPr>
          <p:cNvPicPr>
            <a:picLocks noChangeAspect="1"/>
          </p:cNvPicPr>
          <p:nvPr/>
        </p:nvPicPr>
        <p:blipFill rotWithShape="1">
          <a:blip r:embed="rId2">
            <a:extLst>
              <a:ext uri="{28A0092B-C50C-407E-A947-70E740481C1C}">
                <a14:useLocalDpi xmlns:a14="http://schemas.microsoft.com/office/drawing/2010/main" val="0"/>
              </a:ext>
            </a:extLst>
          </a:blip>
          <a:srcRect l="1" t="2286" r="1861"/>
          <a:stretch/>
        </p:blipFill>
        <p:spPr>
          <a:xfrm>
            <a:off x="639097" y="934065"/>
            <a:ext cx="3628104" cy="2234904"/>
          </a:xfrm>
          <a:prstGeom prst="rect">
            <a:avLst/>
          </a:prstGeom>
        </p:spPr>
      </p:pic>
      <p:pic>
        <p:nvPicPr>
          <p:cNvPr id="10" name="Picture 9" descr="Chart, scatter chart&#10;&#10;Description automatically generated">
            <a:extLst>
              <a:ext uri="{FF2B5EF4-FFF2-40B4-BE49-F238E27FC236}">
                <a16:creationId xmlns:a16="http://schemas.microsoft.com/office/drawing/2014/main" id="{355A6B4E-26C4-9BCE-562F-16C5DAA5D452}"/>
              </a:ext>
            </a:extLst>
          </p:cNvPr>
          <p:cNvPicPr>
            <a:picLocks noChangeAspect="1"/>
          </p:cNvPicPr>
          <p:nvPr/>
        </p:nvPicPr>
        <p:blipFill>
          <a:blip r:embed="rId3"/>
          <a:stretch>
            <a:fillRect/>
          </a:stretch>
        </p:blipFill>
        <p:spPr>
          <a:xfrm>
            <a:off x="717157" y="2853228"/>
            <a:ext cx="3471983" cy="2172285"/>
          </a:xfrm>
          <a:prstGeom prst="rect">
            <a:avLst/>
          </a:prstGeom>
        </p:spPr>
      </p:pic>
      <p:pic>
        <p:nvPicPr>
          <p:cNvPr id="12" name="Picture 11" descr="Chart, scatter chart&#10;&#10;Description automatically generated">
            <a:extLst>
              <a:ext uri="{FF2B5EF4-FFF2-40B4-BE49-F238E27FC236}">
                <a16:creationId xmlns:a16="http://schemas.microsoft.com/office/drawing/2014/main" id="{4C96AAB1-A82E-3190-CA2D-B4EA06E065A5}"/>
              </a:ext>
            </a:extLst>
          </p:cNvPr>
          <p:cNvPicPr>
            <a:picLocks noChangeAspect="1"/>
          </p:cNvPicPr>
          <p:nvPr/>
        </p:nvPicPr>
        <p:blipFill>
          <a:blip r:embed="rId4"/>
          <a:stretch>
            <a:fillRect/>
          </a:stretch>
        </p:blipFill>
        <p:spPr>
          <a:xfrm>
            <a:off x="4601234" y="934064"/>
            <a:ext cx="3578675" cy="2234904"/>
          </a:xfrm>
          <a:prstGeom prst="rect">
            <a:avLst/>
          </a:prstGeom>
        </p:spPr>
      </p:pic>
      <p:pic>
        <p:nvPicPr>
          <p:cNvPr id="14" name="Picture 13" descr="Chart, scatter chart&#10;&#10;Description automatically generated">
            <a:extLst>
              <a:ext uri="{FF2B5EF4-FFF2-40B4-BE49-F238E27FC236}">
                <a16:creationId xmlns:a16="http://schemas.microsoft.com/office/drawing/2014/main" id="{A6BF7300-4104-F1F3-D79C-C45FDDDDFDD9}"/>
              </a:ext>
            </a:extLst>
          </p:cNvPr>
          <p:cNvPicPr>
            <a:picLocks noChangeAspect="1"/>
          </p:cNvPicPr>
          <p:nvPr/>
        </p:nvPicPr>
        <p:blipFill>
          <a:blip r:embed="rId5"/>
          <a:stretch>
            <a:fillRect/>
          </a:stretch>
        </p:blipFill>
        <p:spPr>
          <a:xfrm>
            <a:off x="4680155" y="2853228"/>
            <a:ext cx="3499754" cy="2168275"/>
          </a:xfrm>
          <a:prstGeom prst="rect">
            <a:avLst/>
          </a:prstGeom>
        </p:spPr>
      </p:pic>
      <p:sp>
        <p:nvSpPr>
          <p:cNvPr id="15" name="TextBox 14">
            <a:extLst>
              <a:ext uri="{FF2B5EF4-FFF2-40B4-BE49-F238E27FC236}">
                <a16:creationId xmlns:a16="http://schemas.microsoft.com/office/drawing/2014/main" id="{4CBE7A03-1D23-8CE6-CAA9-F929886094DC}"/>
              </a:ext>
            </a:extLst>
          </p:cNvPr>
          <p:cNvSpPr txBox="1"/>
          <p:nvPr/>
        </p:nvSpPr>
        <p:spPr>
          <a:xfrm>
            <a:off x="1576782" y="472399"/>
            <a:ext cx="1752731" cy="461665"/>
          </a:xfrm>
          <a:prstGeom prst="rect">
            <a:avLst/>
          </a:prstGeom>
          <a:noFill/>
        </p:spPr>
        <p:txBody>
          <a:bodyPr wrap="square" rtlCol="0">
            <a:spAutoFit/>
          </a:bodyPr>
          <a:lstStyle/>
          <a:p>
            <a:pPr algn="ctr"/>
            <a:r>
              <a:rPr lang="en-US" sz="1200" dirty="0"/>
              <a:t>Gaussian GLM with Log+1 Transformation</a:t>
            </a:r>
          </a:p>
        </p:txBody>
      </p:sp>
      <p:sp>
        <p:nvSpPr>
          <p:cNvPr id="16" name="TextBox 15">
            <a:extLst>
              <a:ext uri="{FF2B5EF4-FFF2-40B4-BE49-F238E27FC236}">
                <a16:creationId xmlns:a16="http://schemas.microsoft.com/office/drawing/2014/main" id="{27020F06-38E3-75F1-3BE8-55B42ABAF6A2}"/>
              </a:ext>
            </a:extLst>
          </p:cNvPr>
          <p:cNvSpPr txBox="1"/>
          <p:nvPr/>
        </p:nvSpPr>
        <p:spPr>
          <a:xfrm>
            <a:off x="5598193" y="472399"/>
            <a:ext cx="1844826" cy="461665"/>
          </a:xfrm>
          <a:prstGeom prst="rect">
            <a:avLst/>
          </a:prstGeom>
          <a:noFill/>
        </p:spPr>
        <p:txBody>
          <a:bodyPr wrap="square" rtlCol="0">
            <a:spAutoFit/>
          </a:bodyPr>
          <a:lstStyle/>
          <a:p>
            <a:pPr algn="ctr"/>
            <a:r>
              <a:rPr lang="en-US" sz="1200" dirty="0"/>
              <a:t>Negative Binomial GLM with No Transformation</a:t>
            </a:r>
          </a:p>
        </p:txBody>
      </p:sp>
    </p:spTree>
    <p:extLst>
      <p:ext uri="{BB962C8B-B14F-4D97-AF65-F5344CB8AC3E}">
        <p14:creationId xmlns:p14="http://schemas.microsoft.com/office/powerpoint/2010/main" val="3523877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12447"/>
            <a:ext cx="548639" cy="505095"/>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460465"/>
            <a:ext cx="8180615" cy="1420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DF8D4-17D9-A87B-7DCF-2223C1857472}"/>
              </a:ext>
            </a:extLst>
          </p:cNvPr>
          <p:cNvSpPr>
            <a:spLocks noGrp="1"/>
          </p:cNvSpPr>
          <p:nvPr>
            <p:ph type="title"/>
          </p:nvPr>
        </p:nvSpPr>
        <p:spPr>
          <a:xfrm>
            <a:off x="827824" y="582064"/>
            <a:ext cx="7457037" cy="1165860"/>
          </a:xfrm>
        </p:spPr>
        <p:txBody>
          <a:bodyPr anchor="ctr">
            <a:normAutofit/>
          </a:bodyPr>
          <a:lstStyle/>
          <a:p>
            <a:r>
              <a:rPr lang="en-US" sz="3600" dirty="0"/>
              <a:t>Conclusions</a:t>
            </a:r>
          </a:p>
        </p:txBody>
      </p:sp>
      <p:sp>
        <p:nvSpPr>
          <p:cNvPr id="3" name="Text Placeholder 2">
            <a:extLst>
              <a:ext uri="{FF2B5EF4-FFF2-40B4-BE49-F238E27FC236}">
                <a16:creationId xmlns:a16="http://schemas.microsoft.com/office/drawing/2014/main" id="{FD919D53-9961-0809-674C-9AA7E5FBB141}"/>
              </a:ext>
            </a:extLst>
          </p:cNvPr>
          <p:cNvSpPr>
            <a:spLocks noGrp="1"/>
          </p:cNvSpPr>
          <p:nvPr>
            <p:ph type="body" idx="1"/>
          </p:nvPr>
        </p:nvSpPr>
        <p:spPr>
          <a:xfrm>
            <a:off x="719669" y="1816748"/>
            <a:ext cx="7455989" cy="2725583"/>
          </a:xfrm>
        </p:spPr>
        <p:txBody>
          <a:bodyPr anchor="ctr">
            <a:normAutofit fontScale="92500"/>
          </a:bodyPr>
          <a:lstStyle/>
          <a:p>
            <a:r>
              <a:rPr lang="en-US" sz="1800" dirty="0"/>
              <a:t>Significant positive relationship between dolphin vocalizations and sightings </a:t>
            </a:r>
          </a:p>
          <a:p>
            <a:r>
              <a:rPr lang="en-US" sz="1800" dirty="0"/>
              <a:t>Noise ratio and calf presence not significant</a:t>
            </a:r>
          </a:p>
          <a:p>
            <a:r>
              <a:rPr lang="en-US" sz="1800" dirty="0"/>
              <a:t>Little to no significant effect of fish calling </a:t>
            </a:r>
          </a:p>
          <a:p>
            <a:r>
              <a:rPr lang="en-US" sz="1800" dirty="0"/>
              <a:t>Strong spatial and temporal patterns</a:t>
            </a:r>
          </a:p>
          <a:p>
            <a:pPr lvl="1"/>
            <a:r>
              <a:rPr lang="en-US" sz="1500" dirty="0"/>
              <a:t>SC Aquarium is the most active region</a:t>
            </a:r>
          </a:p>
          <a:p>
            <a:pPr lvl="1"/>
            <a:r>
              <a:rPr lang="en-US" sz="1500" dirty="0"/>
              <a:t>Citadel in the upper Ashley River is least active</a:t>
            </a:r>
          </a:p>
          <a:p>
            <a:pPr lvl="1"/>
            <a:r>
              <a:rPr lang="en-US" sz="1500" dirty="0"/>
              <a:t>Spring and Summer vocalization patterns significantly different</a:t>
            </a:r>
          </a:p>
          <a:p>
            <a:pPr lvl="1"/>
            <a:r>
              <a:rPr lang="en-US" sz="1500" dirty="0"/>
              <a:t>Winter variation across sites</a:t>
            </a:r>
            <a:endParaRPr lang="en-US" sz="1800" dirty="0"/>
          </a:p>
          <a:p>
            <a:r>
              <a:rPr lang="en-US" sz="1800" dirty="0"/>
              <a:t>Unable to tease out detection range </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4863984"/>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740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1"/>
          <p:cNvSpPr/>
          <p:nvPr/>
        </p:nvSpPr>
        <p:spPr>
          <a:xfrm>
            <a:off x="2286" y="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5" name="Google Shape;235;p31"/>
          <p:cNvSpPr/>
          <p:nvPr/>
        </p:nvSpPr>
        <p:spPr>
          <a:xfrm>
            <a:off x="1" y="0"/>
            <a:ext cx="3125453" cy="5143500"/>
          </a:xfrm>
          <a:custGeom>
            <a:avLst/>
            <a:gdLst/>
            <a:ahLst/>
            <a:cxnLst/>
            <a:rect l="l" t="t" r="r" b="b"/>
            <a:pathLst>
              <a:path w="4167271" h="6858000" extrusionOk="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6" name="Google Shape;236;p31"/>
          <p:cNvSpPr txBox="1">
            <a:spLocks noGrp="1"/>
          </p:cNvSpPr>
          <p:nvPr>
            <p:ph type="title"/>
          </p:nvPr>
        </p:nvSpPr>
        <p:spPr>
          <a:xfrm>
            <a:off x="515126" y="865179"/>
            <a:ext cx="2400300" cy="33458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000"/>
              <a:buFont typeface="Arial Rounded"/>
              <a:buNone/>
            </a:pPr>
            <a:r>
              <a:rPr lang="en" sz="3000" b="1" dirty="0">
                <a:solidFill>
                  <a:srgbClr val="FFFFFF"/>
                </a:solidFill>
                <a:latin typeface="Arial Rounded"/>
                <a:sym typeface="Arial Rounded"/>
              </a:rPr>
              <a:t>Future</a:t>
            </a:r>
            <a:br>
              <a:rPr lang="en" sz="3000" b="1" dirty="0">
                <a:solidFill>
                  <a:srgbClr val="FFFFFF"/>
                </a:solidFill>
                <a:latin typeface="Arial Rounded"/>
                <a:sym typeface="Arial Rounded"/>
              </a:rPr>
            </a:br>
            <a:r>
              <a:rPr lang="en" sz="3000" b="1" dirty="0">
                <a:solidFill>
                  <a:srgbClr val="FFFFFF"/>
                </a:solidFill>
                <a:latin typeface="Arial Rounded"/>
                <a:sym typeface="Arial Rounded"/>
              </a:rPr>
              <a:t>Studies</a:t>
            </a:r>
            <a:endParaRPr dirty="0"/>
          </a:p>
        </p:txBody>
      </p:sp>
      <p:sp>
        <p:nvSpPr>
          <p:cNvPr id="237" name="Google Shape;237;p31"/>
          <p:cNvSpPr/>
          <p:nvPr/>
        </p:nvSpPr>
        <p:spPr>
          <a:xfrm rot="10800000" flipH="1">
            <a:off x="5662802" y="1841609"/>
            <a:ext cx="3062575" cy="3062575"/>
          </a:xfrm>
          <a:prstGeom prst="arc">
            <a:avLst>
              <a:gd name="adj1" fmla="val 16200000"/>
              <a:gd name="adj2" fmla="val 0"/>
            </a:avLst>
          </a:prstGeom>
          <a:noFill/>
          <a:ln w="127000" cap="rnd" cmpd="sng">
            <a:solidFill>
              <a:schemeClr val="accent4"/>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238" name="Google Shape;238;p31"/>
          <p:cNvSpPr txBox="1">
            <a:spLocks noGrp="1"/>
          </p:cNvSpPr>
          <p:nvPr>
            <p:ph type="body" idx="1"/>
          </p:nvPr>
        </p:nvSpPr>
        <p:spPr>
          <a:xfrm>
            <a:off x="3335481" y="865179"/>
            <a:ext cx="5179868" cy="4189214"/>
          </a:xfrm>
          <a:prstGeom prst="rect">
            <a:avLst/>
          </a:prstGeom>
          <a:noFill/>
          <a:ln>
            <a:noFill/>
          </a:ln>
        </p:spPr>
        <p:txBody>
          <a:bodyPr spcFirstLastPara="1" wrap="square" lIns="68575" tIns="34275" rIns="68575" bIns="34275" anchor="ctr" anchorCtr="0">
            <a:normAutofit/>
          </a:bodyPr>
          <a:lstStyle/>
          <a:p>
            <a:pPr marL="177800" lvl="0" indent="-171450" algn="l" rtl="0">
              <a:lnSpc>
                <a:spcPct val="90000"/>
              </a:lnSpc>
              <a:spcBef>
                <a:spcPts val="0"/>
              </a:spcBef>
              <a:spcAft>
                <a:spcPts val="0"/>
              </a:spcAft>
              <a:buClr>
                <a:schemeClr val="dk1"/>
              </a:buClr>
              <a:buSzPts val="2100"/>
              <a:buChar char="•"/>
            </a:pPr>
            <a:r>
              <a:rPr lang="en-US" dirty="0">
                <a:latin typeface="Abadi" panose="020B0604020104020204" pitchFamily="34" charset="0"/>
                <a:cs typeface="Arial"/>
                <a:sym typeface="Arial"/>
              </a:rPr>
              <a:t>Abundance patterns highly variable across years</a:t>
            </a:r>
          </a:p>
          <a:p>
            <a:pPr marL="177800" lvl="0" indent="-171450" algn="l" rtl="0">
              <a:lnSpc>
                <a:spcPct val="90000"/>
              </a:lnSpc>
              <a:spcBef>
                <a:spcPts val="0"/>
              </a:spcBef>
              <a:spcAft>
                <a:spcPts val="0"/>
              </a:spcAft>
              <a:buClr>
                <a:schemeClr val="dk1"/>
              </a:buClr>
              <a:buSzPts val="2100"/>
              <a:buChar char="•"/>
            </a:pPr>
            <a:endParaRPr lang="en-US" sz="800" dirty="0">
              <a:latin typeface="Abadi" panose="020B0604020104020204" pitchFamily="34" charset="0"/>
              <a:cs typeface="Arial"/>
              <a:sym typeface="Arial"/>
            </a:endParaRPr>
          </a:p>
          <a:p>
            <a:pPr marL="177800" lvl="0" indent="-171450" algn="l" rtl="0">
              <a:lnSpc>
                <a:spcPct val="90000"/>
              </a:lnSpc>
              <a:spcBef>
                <a:spcPts val="0"/>
              </a:spcBef>
              <a:spcAft>
                <a:spcPts val="0"/>
              </a:spcAft>
              <a:buClr>
                <a:schemeClr val="dk1"/>
              </a:buClr>
              <a:buSzPts val="2100"/>
              <a:buChar char="•"/>
            </a:pPr>
            <a:r>
              <a:rPr lang="en-US" dirty="0">
                <a:latin typeface="Abadi" panose="020B0604020104020204" pitchFamily="34" charset="0"/>
                <a:cs typeface="Arial"/>
                <a:sym typeface="Arial"/>
              </a:rPr>
              <a:t>More long-term data would increase resolution and may allow detection range investigation</a:t>
            </a:r>
          </a:p>
          <a:p>
            <a:pPr marL="177800" lvl="0" indent="-171450" algn="l" rtl="0">
              <a:lnSpc>
                <a:spcPct val="90000"/>
              </a:lnSpc>
              <a:spcBef>
                <a:spcPts val="0"/>
              </a:spcBef>
              <a:spcAft>
                <a:spcPts val="0"/>
              </a:spcAft>
              <a:buClr>
                <a:schemeClr val="dk1"/>
              </a:buClr>
              <a:buSzPts val="2100"/>
              <a:buChar char="•"/>
            </a:pPr>
            <a:endParaRPr lang="en-US" sz="800" dirty="0">
              <a:latin typeface="Abadi" panose="020B0604020104020204" pitchFamily="34" charset="0"/>
              <a:cs typeface="Arial"/>
              <a:sym typeface="Arial"/>
            </a:endParaRPr>
          </a:p>
          <a:p>
            <a:pPr marL="177800" lvl="0" indent="-171450" algn="l" rtl="0">
              <a:lnSpc>
                <a:spcPct val="90000"/>
              </a:lnSpc>
              <a:spcBef>
                <a:spcPts val="0"/>
              </a:spcBef>
              <a:spcAft>
                <a:spcPts val="0"/>
              </a:spcAft>
              <a:buClr>
                <a:schemeClr val="dk1"/>
              </a:buClr>
              <a:buSzPts val="2100"/>
              <a:buChar char="•"/>
            </a:pPr>
            <a:r>
              <a:rPr lang="en-US" dirty="0">
                <a:latin typeface="Abadi" panose="020B0604020104020204" pitchFamily="34" charset="0"/>
                <a:cs typeface="Arial"/>
                <a:sym typeface="Arial"/>
              </a:rPr>
              <a:t>Tying in prey abundance</a:t>
            </a:r>
          </a:p>
          <a:p>
            <a:pPr marL="177800" lvl="0" indent="-171450" algn="l" rtl="0">
              <a:lnSpc>
                <a:spcPct val="90000"/>
              </a:lnSpc>
              <a:spcBef>
                <a:spcPts val="0"/>
              </a:spcBef>
              <a:spcAft>
                <a:spcPts val="0"/>
              </a:spcAft>
              <a:buClr>
                <a:schemeClr val="dk1"/>
              </a:buClr>
              <a:buSzPts val="2100"/>
              <a:buChar char="•"/>
            </a:pPr>
            <a:endParaRPr lang="en-US" sz="800" dirty="0">
              <a:latin typeface="Abadi" panose="020B0604020104020204" pitchFamily="34" charset="0"/>
              <a:cs typeface="Arial"/>
              <a:sym typeface="Arial"/>
            </a:endParaRPr>
          </a:p>
          <a:p>
            <a:pPr marL="177800" lvl="0" indent="-171450" algn="l" rtl="0">
              <a:lnSpc>
                <a:spcPct val="90000"/>
              </a:lnSpc>
              <a:spcBef>
                <a:spcPts val="0"/>
              </a:spcBef>
              <a:spcAft>
                <a:spcPts val="0"/>
              </a:spcAft>
              <a:buClr>
                <a:schemeClr val="dk1"/>
              </a:buClr>
              <a:buSzPts val="2100"/>
              <a:buChar char="•"/>
            </a:pPr>
            <a:r>
              <a:rPr lang="en-US" dirty="0">
                <a:latin typeface="Abadi" panose="020B0604020104020204" pitchFamily="34" charset="0"/>
                <a:cs typeface="Arial"/>
                <a:sym typeface="Arial"/>
              </a:rPr>
              <a:t>Compare patterns to the May River to better understand potential impacts of noise</a:t>
            </a:r>
          </a:p>
          <a:p>
            <a:pPr marL="177800" lvl="0" indent="-171450" algn="l" rtl="0">
              <a:lnSpc>
                <a:spcPct val="90000"/>
              </a:lnSpc>
              <a:spcBef>
                <a:spcPts val="0"/>
              </a:spcBef>
              <a:spcAft>
                <a:spcPts val="0"/>
              </a:spcAft>
              <a:buClr>
                <a:schemeClr val="dk1"/>
              </a:buClr>
              <a:buSzPts val="2100"/>
              <a:buChar char="•"/>
            </a:pPr>
            <a:endParaRPr lang="en-US" dirty="0">
              <a:latin typeface="Abadi" panose="020B0604020104020204" pitchFamily="34" charset="0"/>
              <a:cs typeface="Arial"/>
              <a:sym typeface="Arial"/>
            </a:endParaRPr>
          </a:p>
          <a:p>
            <a:pPr marL="177800" lvl="0" indent="-171450" algn="l" rtl="0">
              <a:lnSpc>
                <a:spcPct val="90000"/>
              </a:lnSpc>
              <a:spcBef>
                <a:spcPts val="0"/>
              </a:spcBef>
              <a:spcAft>
                <a:spcPts val="0"/>
              </a:spcAft>
              <a:buClr>
                <a:schemeClr val="dk1"/>
              </a:buClr>
              <a:buSzPts val="2100"/>
              <a:buChar char="•"/>
            </a:pPr>
            <a:endParaRPr lang="en-US" dirty="0">
              <a:latin typeface="Abadi" panose="020B0604020104020204" pitchFamily="34" charset="0"/>
              <a:cs typeface="Arial"/>
              <a:sym typeface="Arial"/>
            </a:endParaRPr>
          </a:p>
          <a:p>
            <a:pPr marL="177800" lvl="0" indent="-171450" algn="l" rtl="0">
              <a:lnSpc>
                <a:spcPct val="90000"/>
              </a:lnSpc>
              <a:spcBef>
                <a:spcPts val="0"/>
              </a:spcBef>
              <a:spcAft>
                <a:spcPts val="0"/>
              </a:spcAft>
              <a:buClr>
                <a:schemeClr val="dk1"/>
              </a:buClr>
              <a:buSzPts val="2100"/>
              <a:buChar char="•"/>
            </a:pPr>
            <a:endParaRPr dirty="0">
              <a:latin typeface="Abadi" panose="020B06040201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10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sp>
        <p:nvSpPr>
          <p:cNvPr id="243" name="Google Shape;243;p32"/>
          <p:cNvSpPr/>
          <p:nvPr/>
        </p:nvSpPr>
        <p:spPr>
          <a:xfrm>
            <a:off x="1143" y="0"/>
            <a:ext cx="9141714" cy="51435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244" name="Google Shape;244;p32" descr="May be an image of nature and body of water"/>
          <p:cNvPicPr preferRelativeResize="0"/>
          <p:nvPr/>
        </p:nvPicPr>
        <p:blipFill rotWithShape="1">
          <a:blip r:embed="rId3">
            <a:alphaModFix/>
          </a:blip>
          <a:srcRect t="15745"/>
          <a:stretch/>
        </p:blipFill>
        <p:spPr>
          <a:xfrm>
            <a:off x="15" y="962"/>
            <a:ext cx="9143985" cy="5142539"/>
          </a:xfrm>
          <a:prstGeom prst="rect">
            <a:avLst/>
          </a:prstGeom>
          <a:noFill/>
          <a:ln>
            <a:noFill/>
          </a:ln>
        </p:spPr>
      </p:pic>
      <p:sp>
        <p:nvSpPr>
          <p:cNvPr id="245" name="Google Shape;245;p32"/>
          <p:cNvSpPr txBox="1"/>
          <p:nvPr/>
        </p:nvSpPr>
        <p:spPr>
          <a:xfrm>
            <a:off x="1383631" y="1913021"/>
            <a:ext cx="1684421"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chemeClr val="lt1"/>
                </a:solidFill>
                <a:latin typeface="Lustria"/>
                <a:ea typeface="Lustria"/>
                <a:cs typeface="Lustria"/>
                <a:sym typeface="Lustria"/>
              </a:rPr>
              <a:t>Questions?</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8" name="Google Shape;158;p27"/>
          <p:cNvSpPr/>
          <p:nvPr/>
        </p:nvSpPr>
        <p:spPr>
          <a:xfrm>
            <a:off x="2287" y="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159" name="Google Shape;159;p27" descr="May be an image of body of water"/>
          <p:cNvPicPr preferRelativeResize="0"/>
          <p:nvPr/>
        </p:nvPicPr>
        <p:blipFill rotWithShape="1">
          <a:blip r:embed="rId3">
            <a:alphaModFix/>
          </a:blip>
          <a:srcRect l="4332" t="1" r="1550" b="-3"/>
          <a:stretch/>
        </p:blipFill>
        <p:spPr>
          <a:xfrm>
            <a:off x="3741491" y="111915"/>
            <a:ext cx="3741217" cy="2499719"/>
          </a:xfrm>
          <a:prstGeom prst="rect">
            <a:avLst/>
          </a:prstGeom>
          <a:noFill/>
          <a:ln>
            <a:noFill/>
          </a:ln>
        </p:spPr>
      </p:pic>
      <p:sp>
        <p:nvSpPr>
          <p:cNvPr id="160" name="Google Shape;160;p27"/>
          <p:cNvSpPr/>
          <p:nvPr/>
        </p:nvSpPr>
        <p:spPr>
          <a:xfrm>
            <a:off x="-1" y="0"/>
            <a:ext cx="5542697" cy="51435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1" name="Google Shape;161;p27"/>
          <p:cNvSpPr txBox="1">
            <a:spLocks noGrp="1"/>
          </p:cNvSpPr>
          <p:nvPr>
            <p:ph type="title"/>
          </p:nvPr>
        </p:nvSpPr>
        <p:spPr>
          <a:xfrm>
            <a:off x="295650" y="194287"/>
            <a:ext cx="2866642" cy="1424934"/>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Arial Rounded"/>
              <a:buNone/>
            </a:pPr>
            <a:r>
              <a:rPr lang="en" sz="3000" b="1" dirty="0">
                <a:latin typeface="Arial Rounded"/>
                <a:ea typeface="Arial Rounded"/>
                <a:cs typeface="Arial Rounded"/>
                <a:sym typeface="Arial Rounded"/>
              </a:rPr>
              <a:t>Significance of study</a:t>
            </a:r>
            <a:endParaRPr dirty="0"/>
          </a:p>
        </p:txBody>
      </p:sp>
      <p:pic>
        <p:nvPicPr>
          <p:cNvPr id="162" name="Google Shape;162;p27" descr="A person standing next to a body of water&#10;&#10;Description automatically generated"/>
          <p:cNvPicPr preferRelativeResize="0"/>
          <p:nvPr/>
        </p:nvPicPr>
        <p:blipFill rotWithShape="1">
          <a:blip r:embed="rId4">
            <a:alphaModFix/>
          </a:blip>
          <a:srcRect l="6" t="39098" r="-7" b="5386"/>
          <a:stretch/>
        </p:blipFill>
        <p:spPr>
          <a:xfrm>
            <a:off x="5124881" y="2611633"/>
            <a:ext cx="3741216" cy="2499720"/>
          </a:xfrm>
          <a:prstGeom prst="rect">
            <a:avLst/>
          </a:prstGeom>
          <a:noFill/>
          <a:ln>
            <a:noFill/>
          </a:ln>
        </p:spPr>
      </p:pic>
      <p:sp>
        <p:nvSpPr>
          <p:cNvPr id="163" name="Google Shape;163;p27"/>
          <p:cNvSpPr/>
          <p:nvPr/>
        </p:nvSpPr>
        <p:spPr>
          <a:xfrm>
            <a:off x="232172" y="3151762"/>
            <a:ext cx="4892700" cy="1751100"/>
          </a:xfrm>
          <a:prstGeom prst="rect">
            <a:avLst/>
          </a:prstGeom>
          <a:noFill/>
          <a:ln w="12700"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164" name="Google Shape;164;p27"/>
          <p:cNvSpPr txBox="1">
            <a:spLocks noGrp="1"/>
          </p:cNvSpPr>
          <p:nvPr>
            <p:ph type="body" idx="1"/>
          </p:nvPr>
        </p:nvSpPr>
        <p:spPr>
          <a:xfrm>
            <a:off x="465299" y="1701593"/>
            <a:ext cx="4520652" cy="3463257"/>
          </a:xfrm>
          <a:prstGeom prst="rect">
            <a:avLst/>
          </a:prstGeom>
          <a:noFill/>
          <a:ln>
            <a:noFill/>
          </a:ln>
        </p:spPr>
        <p:txBody>
          <a:bodyPr spcFirstLastPara="1" wrap="square" lIns="68575" tIns="34275" rIns="68575" bIns="34275" anchor="t" anchorCtr="0">
            <a:normAutofit/>
          </a:bodyPr>
          <a:lstStyle/>
          <a:p>
            <a:pPr marL="177800" lvl="0" indent="-177800" algn="l" rtl="0">
              <a:lnSpc>
                <a:spcPct val="90000"/>
              </a:lnSpc>
              <a:spcBef>
                <a:spcPts val="0"/>
              </a:spcBef>
              <a:spcAft>
                <a:spcPts val="0"/>
              </a:spcAft>
              <a:buClr>
                <a:schemeClr val="dk1"/>
              </a:buClr>
              <a:buSzPts val="1400"/>
              <a:buChar char="•"/>
            </a:pPr>
            <a:r>
              <a:rPr lang="en" sz="1400">
                <a:latin typeface="Arial"/>
                <a:ea typeface="Arial"/>
                <a:cs typeface="Arial"/>
                <a:sym typeface="Arial"/>
              </a:rPr>
              <a:t>Keystone species </a:t>
            </a:r>
            <a:endParaRPr/>
          </a:p>
          <a:p>
            <a:pPr marL="177800" lvl="0" indent="-177800" algn="l" rtl="0">
              <a:lnSpc>
                <a:spcPct val="90000"/>
              </a:lnSpc>
              <a:spcBef>
                <a:spcPts val="800"/>
              </a:spcBef>
              <a:spcAft>
                <a:spcPts val="0"/>
              </a:spcAft>
              <a:buClr>
                <a:schemeClr val="dk1"/>
              </a:buClr>
              <a:buSzPts val="1400"/>
              <a:buChar char="•"/>
            </a:pPr>
            <a:r>
              <a:rPr lang="en" sz="1400">
                <a:latin typeface="Arial"/>
                <a:ea typeface="Arial"/>
                <a:cs typeface="Arial"/>
                <a:sym typeface="Arial"/>
              </a:rPr>
              <a:t>Underwater noise pollution</a:t>
            </a:r>
            <a:endParaRPr/>
          </a:p>
          <a:p>
            <a:pPr marL="177800" lvl="0" indent="-177800" algn="l" rtl="0">
              <a:lnSpc>
                <a:spcPct val="90000"/>
              </a:lnSpc>
              <a:spcBef>
                <a:spcPts val="800"/>
              </a:spcBef>
              <a:spcAft>
                <a:spcPts val="0"/>
              </a:spcAft>
              <a:buClr>
                <a:schemeClr val="dk1"/>
              </a:buClr>
              <a:buSzPts val="1400"/>
              <a:buChar char="•"/>
            </a:pPr>
            <a:r>
              <a:rPr lang="en" sz="1400">
                <a:latin typeface="Arial"/>
                <a:ea typeface="Arial"/>
                <a:cs typeface="Arial"/>
                <a:sym typeface="Arial"/>
              </a:rPr>
              <a:t>Dredging impacts</a:t>
            </a:r>
            <a:endParaRPr/>
          </a:p>
          <a:p>
            <a:pPr marL="0" lvl="0" indent="0" algn="l" rtl="0">
              <a:lnSpc>
                <a:spcPct val="90000"/>
              </a:lnSpc>
              <a:spcBef>
                <a:spcPts val="800"/>
              </a:spcBef>
              <a:spcAft>
                <a:spcPts val="0"/>
              </a:spcAft>
              <a:buClr>
                <a:schemeClr val="dk1"/>
              </a:buClr>
              <a:buSzPts val="1400"/>
              <a:buNone/>
            </a:pPr>
            <a:endParaRPr sz="1400">
              <a:latin typeface="Arial"/>
              <a:ea typeface="Arial"/>
              <a:cs typeface="Arial"/>
              <a:sym typeface="Arial"/>
            </a:endParaRPr>
          </a:p>
          <a:p>
            <a:pPr marL="0" lvl="0" indent="0" algn="l" rtl="0">
              <a:lnSpc>
                <a:spcPct val="90000"/>
              </a:lnSpc>
              <a:spcBef>
                <a:spcPts val="800"/>
              </a:spcBef>
              <a:spcAft>
                <a:spcPts val="0"/>
              </a:spcAft>
              <a:buClr>
                <a:schemeClr val="dk1"/>
              </a:buClr>
              <a:buSzPts val="1400"/>
              <a:buNone/>
            </a:pPr>
            <a:endParaRPr sz="1400">
              <a:latin typeface="Arial"/>
              <a:ea typeface="Arial"/>
              <a:cs typeface="Arial"/>
              <a:sym typeface="Arial"/>
            </a:endParaRPr>
          </a:p>
          <a:p>
            <a:pPr marL="0" lvl="0" indent="0" algn="l" rtl="0">
              <a:lnSpc>
                <a:spcPct val="90000"/>
              </a:lnSpc>
              <a:spcBef>
                <a:spcPts val="800"/>
              </a:spcBef>
              <a:spcAft>
                <a:spcPts val="0"/>
              </a:spcAft>
              <a:buClr>
                <a:schemeClr val="dk1"/>
              </a:buClr>
              <a:buSzPts val="1400"/>
              <a:buNone/>
            </a:pPr>
            <a:endParaRPr sz="1400">
              <a:latin typeface="Arial"/>
              <a:ea typeface="Arial"/>
              <a:cs typeface="Arial"/>
              <a:sym typeface="Arial"/>
            </a:endParaRPr>
          </a:p>
          <a:p>
            <a:pPr marL="0" lvl="0" indent="0" algn="l" rtl="0">
              <a:lnSpc>
                <a:spcPct val="90000"/>
              </a:lnSpc>
              <a:spcBef>
                <a:spcPts val="800"/>
              </a:spcBef>
              <a:spcAft>
                <a:spcPts val="0"/>
              </a:spcAft>
              <a:buClr>
                <a:schemeClr val="dk1"/>
              </a:buClr>
              <a:buSzPts val="1400"/>
              <a:buNone/>
            </a:pPr>
            <a:endParaRPr sz="1400">
              <a:latin typeface="Arial"/>
              <a:ea typeface="Arial"/>
              <a:cs typeface="Arial"/>
              <a:sym typeface="Arial"/>
            </a:endParaRPr>
          </a:p>
        </p:txBody>
      </p:sp>
      <p:sp>
        <p:nvSpPr>
          <p:cNvPr id="165" name="Google Shape;165;p27"/>
          <p:cNvSpPr txBox="1"/>
          <p:nvPr/>
        </p:nvSpPr>
        <p:spPr>
          <a:xfrm>
            <a:off x="329700" y="3209200"/>
            <a:ext cx="4605000" cy="600300"/>
          </a:xfrm>
          <a:prstGeom prst="rect">
            <a:avLst/>
          </a:prstGeom>
          <a:noFill/>
          <a:ln>
            <a:noFill/>
          </a:ln>
        </p:spPr>
        <p:txBody>
          <a:bodyPr spcFirstLastPara="1" wrap="square" lIns="91425" tIns="91425" rIns="91425" bIns="91425" anchor="t" anchorCtr="0">
            <a:spAutoFit/>
          </a:bodyPr>
          <a:lstStyle/>
          <a:p>
            <a:pPr marL="177800" lvl="0" indent="-171450" algn="l" rtl="0">
              <a:lnSpc>
                <a:spcPct val="90000"/>
              </a:lnSpc>
              <a:spcBef>
                <a:spcPts val="800"/>
              </a:spcBef>
              <a:spcAft>
                <a:spcPts val="0"/>
              </a:spcAft>
              <a:buClr>
                <a:srgbClr val="1C6294"/>
              </a:buClr>
              <a:buSzPts val="1500"/>
              <a:buChar char="•"/>
            </a:pPr>
            <a:r>
              <a:rPr lang="en" sz="1500" b="1">
                <a:solidFill>
                  <a:srgbClr val="1C6294"/>
                </a:solidFill>
              </a:rPr>
              <a:t>Can passive acoustics serve as a predictor of abundance?</a:t>
            </a:r>
            <a:endParaRPr>
              <a:latin typeface="Calibri"/>
              <a:ea typeface="Calibri"/>
              <a:cs typeface="Calibri"/>
              <a:sym typeface="Calibri"/>
            </a:endParaRPr>
          </a:p>
        </p:txBody>
      </p:sp>
      <p:sp>
        <p:nvSpPr>
          <p:cNvPr id="166" name="Google Shape;166;p27"/>
          <p:cNvSpPr txBox="1"/>
          <p:nvPr/>
        </p:nvSpPr>
        <p:spPr>
          <a:xfrm>
            <a:off x="329700" y="3754550"/>
            <a:ext cx="4520700" cy="600300"/>
          </a:xfrm>
          <a:prstGeom prst="rect">
            <a:avLst/>
          </a:prstGeom>
          <a:noFill/>
          <a:ln>
            <a:noFill/>
          </a:ln>
        </p:spPr>
        <p:txBody>
          <a:bodyPr spcFirstLastPara="1" wrap="square" lIns="91425" tIns="91425" rIns="91425" bIns="91425" anchor="t" anchorCtr="0">
            <a:spAutoFit/>
          </a:bodyPr>
          <a:lstStyle/>
          <a:p>
            <a:pPr marL="177800" lvl="0" indent="-171450" algn="l" rtl="0">
              <a:lnSpc>
                <a:spcPct val="90000"/>
              </a:lnSpc>
              <a:spcBef>
                <a:spcPts val="800"/>
              </a:spcBef>
              <a:spcAft>
                <a:spcPts val="0"/>
              </a:spcAft>
              <a:buClr>
                <a:srgbClr val="1C6294"/>
              </a:buClr>
              <a:buSzPts val="1500"/>
              <a:buChar char="•"/>
            </a:pPr>
            <a:r>
              <a:rPr lang="en" sz="1500" b="1">
                <a:solidFill>
                  <a:srgbClr val="1C6294"/>
                </a:solidFill>
              </a:rPr>
              <a:t>Can these data be used to tease out detection range?</a:t>
            </a:r>
            <a:endParaRPr/>
          </a:p>
        </p:txBody>
      </p:sp>
      <p:sp>
        <p:nvSpPr>
          <p:cNvPr id="167" name="Google Shape;167;p27"/>
          <p:cNvSpPr txBox="1"/>
          <p:nvPr/>
        </p:nvSpPr>
        <p:spPr>
          <a:xfrm>
            <a:off x="295650" y="4247650"/>
            <a:ext cx="4520700" cy="392400"/>
          </a:xfrm>
          <a:prstGeom prst="rect">
            <a:avLst/>
          </a:prstGeom>
          <a:noFill/>
          <a:ln>
            <a:noFill/>
          </a:ln>
        </p:spPr>
        <p:txBody>
          <a:bodyPr spcFirstLastPara="1" wrap="square" lIns="91425" tIns="91425" rIns="91425" bIns="91425" anchor="t" anchorCtr="0">
            <a:spAutoFit/>
          </a:bodyPr>
          <a:lstStyle/>
          <a:p>
            <a:pPr marL="177800" lvl="0" indent="-171450" algn="l" rtl="0">
              <a:lnSpc>
                <a:spcPct val="90000"/>
              </a:lnSpc>
              <a:spcBef>
                <a:spcPts val="800"/>
              </a:spcBef>
              <a:spcAft>
                <a:spcPts val="0"/>
              </a:spcAft>
              <a:buClr>
                <a:srgbClr val="1C6294"/>
              </a:buClr>
              <a:buSzPts val="1500"/>
              <a:buChar char="•"/>
            </a:pPr>
            <a:r>
              <a:rPr lang="en" sz="1500" b="1">
                <a:solidFill>
                  <a:srgbClr val="1C6294"/>
                </a:solidFill>
              </a:rPr>
              <a:t>How complex is this relationship?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1000"/>
                                        <p:tgtEl>
                                          <p:spTgt spid="1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1000"/>
                                        <p:tgtEl>
                                          <p:spTgt spid="1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7"/>
                                        </p:tgtEl>
                                        <p:attrNameLst>
                                          <p:attrName>style.visibility</p:attrName>
                                        </p:attrNameLst>
                                      </p:cBhvr>
                                      <p:to>
                                        <p:strVal val="visible"/>
                                      </p:to>
                                    </p:set>
                                    <p:animEffect transition="in" filter="fade">
                                      <p:cBhvr>
                                        <p:cTn id="17" dur="10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Arial Rounded"/>
              <a:buNone/>
            </a:pPr>
            <a:r>
              <a:rPr lang="en" sz="3000" b="1">
                <a:latin typeface="Arial Rounded"/>
                <a:ea typeface="Arial Rounded"/>
                <a:cs typeface="Arial Rounded"/>
                <a:sym typeface="Arial Rounded"/>
              </a:rPr>
              <a:t>Methodology – Acoustic Surveying</a:t>
            </a:r>
            <a:endParaRPr sz="3000" b="1">
              <a:latin typeface="Arial Rounded"/>
              <a:ea typeface="Arial Rounded"/>
              <a:cs typeface="Arial Rounded"/>
              <a:sym typeface="Arial Rounded"/>
            </a:endParaRPr>
          </a:p>
        </p:txBody>
      </p:sp>
      <p:pic>
        <p:nvPicPr>
          <p:cNvPr id="174" name="Google Shape;174;p28" descr="Map&#10;&#10;Description automatically generated"/>
          <p:cNvPicPr preferRelativeResize="0"/>
          <p:nvPr/>
        </p:nvPicPr>
        <p:blipFill rotWithShape="1">
          <a:blip r:embed="rId3">
            <a:alphaModFix/>
          </a:blip>
          <a:srcRect l="2148" t="2368" r="20922" b="24444"/>
          <a:stretch/>
        </p:blipFill>
        <p:spPr>
          <a:xfrm>
            <a:off x="628650" y="1105376"/>
            <a:ext cx="5120642" cy="3764281"/>
          </a:xfrm>
          <a:prstGeom prst="rect">
            <a:avLst/>
          </a:prstGeom>
          <a:noFill/>
          <a:ln>
            <a:noFill/>
          </a:ln>
        </p:spPr>
      </p:pic>
      <p:sp>
        <p:nvSpPr>
          <p:cNvPr id="175" name="Google Shape;175;p28"/>
          <p:cNvSpPr txBox="1"/>
          <p:nvPr/>
        </p:nvSpPr>
        <p:spPr>
          <a:xfrm>
            <a:off x="2126879" y="2987516"/>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F</a:t>
            </a:r>
            <a:endParaRPr sz="1100"/>
          </a:p>
        </p:txBody>
      </p:sp>
      <p:sp>
        <p:nvSpPr>
          <p:cNvPr id="176" name="Google Shape;176;p28"/>
          <p:cNvSpPr txBox="1"/>
          <p:nvPr/>
        </p:nvSpPr>
        <p:spPr>
          <a:xfrm>
            <a:off x="2183091" y="3590564"/>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E</a:t>
            </a:r>
            <a:endParaRPr sz="1100"/>
          </a:p>
        </p:txBody>
      </p:sp>
      <p:sp>
        <p:nvSpPr>
          <p:cNvPr id="177" name="Google Shape;177;p28"/>
          <p:cNvSpPr txBox="1"/>
          <p:nvPr/>
        </p:nvSpPr>
        <p:spPr>
          <a:xfrm>
            <a:off x="2737411" y="3260909"/>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C</a:t>
            </a:r>
            <a:endParaRPr sz="1100"/>
          </a:p>
        </p:txBody>
      </p:sp>
      <p:sp>
        <p:nvSpPr>
          <p:cNvPr id="178" name="Google Shape;178;p28"/>
          <p:cNvSpPr txBox="1"/>
          <p:nvPr/>
        </p:nvSpPr>
        <p:spPr>
          <a:xfrm>
            <a:off x="2846830" y="2756683"/>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B</a:t>
            </a:r>
            <a:endParaRPr sz="1100"/>
          </a:p>
        </p:txBody>
      </p:sp>
      <p:sp>
        <p:nvSpPr>
          <p:cNvPr id="179" name="Google Shape;179;p28"/>
          <p:cNvSpPr txBox="1"/>
          <p:nvPr/>
        </p:nvSpPr>
        <p:spPr>
          <a:xfrm>
            <a:off x="3408456" y="2525850"/>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A</a:t>
            </a:r>
            <a:endParaRPr sz="1100"/>
          </a:p>
        </p:txBody>
      </p:sp>
      <p:sp>
        <p:nvSpPr>
          <p:cNvPr id="180" name="Google Shape;180;p28"/>
          <p:cNvSpPr txBox="1"/>
          <p:nvPr/>
        </p:nvSpPr>
        <p:spPr>
          <a:xfrm>
            <a:off x="3792560" y="3998082"/>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D</a:t>
            </a:r>
            <a:endParaRPr sz="1100"/>
          </a:p>
        </p:txBody>
      </p:sp>
      <p:sp>
        <p:nvSpPr>
          <p:cNvPr id="181" name="Google Shape;181;p28"/>
          <p:cNvSpPr txBox="1"/>
          <p:nvPr/>
        </p:nvSpPr>
        <p:spPr>
          <a:xfrm>
            <a:off x="5943286" y="1359694"/>
            <a:ext cx="2984728" cy="3418284"/>
          </a:xfrm>
          <a:prstGeom prst="rect">
            <a:avLst/>
          </a:prstGeom>
          <a:noFill/>
          <a:ln>
            <a:noFill/>
          </a:ln>
        </p:spPr>
        <p:txBody>
          <a:bodyPr spcFirstLastPara="1" wrap="square" lIns="68575" tIns="34275" rIns="68575" bIns="34275" anchor="t" anchorCtr="0">
            <a:normAutofit/>
          </a:bodyPr>
          <a:lstStyle/>
          <a:p>
            <a:pPr marL="38100" marR="0" lvl="0" indent="0" algn="l" rtl="0">
              <a:lnSpc>
                <a:spcPct val="90000"/>
              </a:lnSpc>
              <a:spcBef>
                <a:spcPts val="0"/>
              </a:spcBef>
              <a:spcAft>
                <a:spcPts val="0"/>
              </a:spcAft>
              <a:buNone/>
            </a:pPr>
            <a:endParaRPr sz="1400" dirty="0">
              <a:solidFill>
                <a:schemeClr val="dk1"/>
              </a:solidFill>
              <a:latin typeface="Arial"/>
              <a:ea typeface="Arial"/>
              <a:cs typeface="Arial"/>
              <a:sym typeface="Arial"/>
            </a:endParaRPr>
          </a:p>
          <a:p>
            <a:pPr marL="0" marR="0" lvl="0" indent="0" algn="l" rtl="0">
              <a:lnSpc>
                <a:spcPct val="90000"/>
              </a:lnSpc>
              <a:spcBef>
                <a:spcPts val="500"/>
              </a:spcBef>
              <a:spcAft>
                <a:spcPts val="0"/>
              </a:spcAft>
              <a:buNone/>
            </a:pPr>
            <a:endParaRPr sz="1400" dirty="0">
              <a:solidFill>
                <a:schemeClr val="dk1"/>
              </a:solidFill>
              <a:latin typeface="Arial"/>
              <a:ea typeface="Arial"/>
              <a:cs typeface="Arial"/>
              <a:sym typeface="Arial"/>
            </a:endParaRPr>
          </a:p>
          <a:p>
            <a:pPr marL="38100" marR="0" lvl="0" indent="0" algn="l" rtl="0">
              <a:lnSpc>
                <a:spcPct val="90000"/>
              </a:lnSpc>
              <a:spcBef>
                <a:spcPts val="500"/>
              </a:spcBef>
              <a:spcAft>
                <a:spcPts val="0"/>
              </a:spcAft>
              <a:buNone/>
            </a:pPr>
            <a:r>
              <a:rPr lang="en" sz="1400" b="1" dirty="0">
                <a:solidFill>
                  <a:schemeClr val="dk1"/>
                </a:solidFill>
                <a:latin typeface="Arial"/>
                <a:ea typeface="Arial"/>
                <a:cs typeface="Arial"/>
                <a:sym typeface="Arial"/>
              </a:rPr>
              <a:t>DSG-ST passive acoustic recorders</a:t>
            </a:r>
            <a:endParaRPr sz="1100" dirty="0"/>
          </a:p>
          <a:p>
            <a:pPr marL="38100" marR="0" lvl="0" indent="0" algn="l" rtl="0">
              <a:lnSpc>
                <a:spcPct val="90000"/>
              </a:lnSpc>
              <a:spcBef>
                <a:spcPts val="500"/>
              </a:spcBef>
              <a:spcAft>
                <a:spcPts val="0"/>
              </a:spcAft>
              <a:buNone/>
            </a:pPr>
            <a:endParaRPr sz="200" dirty="0">
              <a:solidFill>
                <a:schemeClr val="dk1"/>
              </a:solidFill>
              <a:latin typeface="Arial"/>
              <a:ea typeface="Arial"/>
              <a:cs typeface="Arial"/>
              <a:sym typeface="Arial"/>
            </a:endParaRPr>
          </a:p>
          <a:p>
            <a:pPr marL="596900" marR="0" lvl="1" indent="-215900" algn="l" rtl="0">
              <a:lnSpc>
                <a:spcPct val="90000"/>
              </a:lnSpc>
              <a:spcBef>
                <a:spcPts val="500"/>
              </a:spcBef>
              <a:spcAft>
                <a:spcPts val="0"/>
              </a:spcAft>
              <a:buClr>
                <a:schemeClr val="dk1"/>
              </a:buClr>
              <a:buSzPts val="1400"/>
              <a:buFont typeface="Arial"/>
              <a:buChar char="•"/>
            </a:pPr>
            <a:r>
              <a:rPr lang="en" sz="1400" b="0" i="0" u="none" strike="noStrike" cap="none" dirty="0">
                <a:solidFill>
                  <a:schemeClr val="dk1"/>
                </a:solidFill>
                <a:latin typeface="Arial"/>
                <a:ea typeface="Arial"/>
                <a:cs typeface="Arial"/>
                <a:sym typeface="Arial"/>
              </a:rPr>
              <a:t>2 mins every 20 mins</a:t>
            </a:r>
            <a:endParaRPr sz="1100" dirty="0"/>
          </a:p>
          <a:p>
            <a:pPr marL="596900" marR="0" lvl="1" indent="-165100" algn="l" rtl="0">
              <a:lnSpc>
                <a:spcPct val="90000"/>
              </a:lnSpc>
              <a:spcBef>
                <a:spcPts val="500"/>
              </a:spcBef>
              <a:spcAft>
                <a:spcPts val="0"/>
              </a:spcAft>
              <a:buClr>
                <a:schemeClr val="dk1"/>
              </a:buClr>
              <a:buSzPts val="800"/>
              <a:buFont typeface="Arial"/>
              <a:buNone/>
            </a:pPr>
            <a:endParaRPr sz="800" b="0" i="0" u="none" strike="noStrike" cap="none" dirty="0">
              <a:solidFill>
                <a:schemeClr val="dk1"/>
              </a:solidFill>
              <a:latin typeface="Arial"/>
              <a:ea typeface="Arial"/>
              <a:cs typeface="Arial"/>
              <a:sym typeface="Arial"/>
            </a:endParaRPr>
          </a:p>
          <a:p>
            <a:pPr marL="596900" marR="0" lvl="1" indent="-215900" algn="l" rtl="0">
              <a:lnSpc>
                <a:spcPct val="90000"/>
              </a:lnSpc>
              <a:spcBef>
                <a:spcPts val="500"/>
              </a:spcBef>
              <a:spcAft>
                <a:spcPts val="0"/>
              </a:spcAft>
              <a:buClr>
                <a:schemeClr val="dk1"/>
              </a:buClr>
              <a:buSzPts val="1400"/>
              <a:buFont typeface="Arial"/>
              <a:buChar char="•"/>
            </a:pPr>
            <a:r>
              <a:rPr lang="en" sz="1400" b="0" i="0" u="none" strike="noStrike" cap="none" dirty="0">
                <a:solidFill>
                  <a:schemeClr val="dk1"/>
                </a:solidFill>
                <a:latin typeface="Arial"/>
                <a:ea typeface="Arial"/>
                <a:cs typeface="Arial"/>
                <a:sym typeface="Arial"/>
              </a:rPr>
              <a:t> Sampling rate of 96 kHz</a:t>
            </a:r>
            <a:endParaRPr sz="800" b="0" i="0" u="none" strike="noStrike" cap="none" dirty="0">
              <a:solidFill>
                <a:schemeClr val="dk1"/>
              </a:solidFill>
              <a:latin typeface="Arial"/>
              <a:ea typeface="Arial"/>
              <a:cs typeface="Arial"/>
              <a:sym typeface="Arial"/>
            </a:endParaRPr>
          </a:p>
          <a:p>
            <a:pPr marL="381000" marR="0" lvl="1" indent="0" algn="l" rtl="0">
              <a:lnSpc>
                <a:spcPct val="90000"/>
              </a:lnSpc>
              <a:spcBef>
                <a:spcPts val="500"/>
              </a:spcBef>
              <a:spcAft>
                <a:spcPts val="0"/>
              </a:spcAft>
              <a:buNone/>
            </a:pPr>
            <a:endParaRPr sz="800" b="0" i="0" u="none" strike="noStrike" cap="none" dirty="0">
              <a:solidFill>
                <a:schemeClr val="dk1"/>
              </a:solidFill>
              <a:latin typeface="Arial"/>
              <a:ea typeface="Arial"/>
              <a:cs typeface="Arial"/>
              <a:sym typeface="Arial"/>
            </a:endParaRPr>
          </a:p>
          <a:p>
            <a:pPr marL="596900" marR="0" lvl="1" indent="-215900" algn="l" rtl="0">
              <a:lnSpc>
                <a:spcPct val="90000"/>
              </a:lnSpc>
              <a:spcBef>
                <a:spcPts val="500"/>
              </a:spcBef>
              <a:spcAft>
                <a:spcPts val="0"/>
              </a:spcAft>
              <a:buClr>
                <a:schemeClr val="dk1"/>
              </a:buClr>
              <a:buSzPts val="1400"/>
              <a:buFont typeface="Arial"/>
              <a:buChar char="•"/>
            </a:pPr>
            <a:r>
              <a:rPr lang="en" sz="1400" b="0" i="0" u="none" strike="noStrike" cap="none" dirty="0">
                <a:solidFill>
                  <a:schemeClr val="dk1"/>
                </a:solidFill>
                <a:latin typeface="Arial"/>
                <a:ea typeface="Arial"/>
                <a:cs typeface="Arial"/>
                <a:sym typeface="Arial"/>
              </a:rPr>
              <a:t>Water temperature and water level loggers</a:t>
            </a:r>
            <a:endParaRPr sz="1100" dirty="0"/>
          </a:p>
          <a:p>
            <a:pPr marL="381000" marR="0" lvl="1" indent="0" algn="l" rtl="0">
              <a:lnSpc>
                <a:spcPct val="90000"/>
              </a:lnSpc>
              <a:spcBef>
                <a:spcPts val="500"/>
              </a:spcBef>
              <a:spcAft>
                <a:spcPts val="0"/>
              </a:spcAft>
              <a:buNone/>
            </a:pPr>
            <a:endParaRPr sz="800" b="0" i="0" u="none" strike="noStrike" cap="none" dirty="0">
              <a:solidFill>
                <a:schemeClr val="dk1"/>
              </a:solidFill>
              <a:latin typeface="Arial"/>
              <a:ea typeface="Arial"/>
              <a:cs typeface="Arial"/>
              <a:sym typeface="Arial"/>
            </a:endParaRPr>
          </a:p>
          <a:p>
            <a:pPr marL="596900" marR="0" lvl="1" indent="-215900" algn="l" rtl="0">
              <a:lnSpc>
                <a:spcPct val="90000"/>
              </a:lnSpc>
              <a:spcBef>
                <a:spcPts val="500"/>
              </a:spcBef>
              <a:spcAft>
                <a:spcPts val="0"/>
              </a:spcAft>
              <a:buClr>
                <a:schemeClr val="dk1"/>
              </a:buClr>
              <a:buSzPts val="1400"/>
              <a:buFont typeface="Arial"/>
              <a:buChar char="•"/>
            </a:pPr>
            <a:r>
              <a:rPr lang="en" sz="1400" b="0" i="0" u="none" strike="noStrike" cap="none" dirty="0">
                <a:solidFill>
                  <a:schemeClr val="dk1"/>
                </a:solidFill>
                <a:latin typeface="Arial"/>
                <a:ea typeface="Arial"/>
                <a:cs typeface="Arial"/>
                <a:sym typeface="Arial"/>
              </a:rPr>
              <a:t>Dec 2017 to May 2019</a:t>
            </a:r>
            <a:endParaRPr sz="1100" dirty="0"/>
          </a:p>
          <a:p>
            <a:pPr marL="596900" marR="0" lvl="1" indent="-127000" algn="l" rtl="0">
              <a:lnSpc>
                <a:spcPct val="90000"/>
              </a:lnSpc>
              <a:spcBef>
                <a:spcPts val="500"/>
              </a:spcBef>
              <a:spcAft>
                <a:spcPts val="0"/>
              </a:spcAft>
              <a:buClr>
                <a:schemeClr val="dk1"/>
              </a:buClr>
              <a:buSzPts val="1400"/>
              <a:buFont typeface="Arial"/>
              <a:buNone/>
            </a:pPr>
            <a:endParaRPr sz="1400" b="0" i="0" u="none" strike="noStrike" cap="none" dirty="0">
              <a:solidFill>
                <a:schemeClr val="dk1"/>
              </a:solidFill>
              <a:latin typeface="Cambria"/>
              <a:ea typeface="Cambria"/>
              <a:cs typeface="Cambria"/>
              <a:sym typeface="Cambria"/>
            </a:endParaRPr>
          </a:p>
          <a:p>
            <a:pPr marL="38100" marR="0" lvl="0" indent="0" algn="l" rtl="0">
              <a:lnSpc>
                <a:spcPct val="90000"/>
              </a:lnSpc>
              <a:spcBef>
                <a:spcPts val="500"/>
              </a:spcBef>
              <a:spcAft>
                <a:spcPts val="0"/>
              </a:spcAft>
              <a:buNone/>
            </a:pPr>
            <a:endParaRPr sz="1400" dirty="0">
              <a:solidFill>
                <a:schemeClr val="dk1"/>
              </a:solidFill>
              <a:latin typeface="Cambria"/>
              <a:ea typeface="Cambria"/>
              <a:cs typeface="Cambria"/>
              <a:sym typeface="Cambria"/>
            </a:endParaRPr>
          </a:p>
        </p:txBody>
      </p:sp>
      <p:sp>
        <p:nvSpPr>
          <p:cNvPr id="182" name="Google Shape;182;p28"/>
          <p:cNvSpPr txBox="1"/>
          <p:nvPr/>
        </p:nvSpPr>
        <p:spPr>
          <a:xfrm>
            <a:off x="720895" y="1205396"/>
            <a:ext cx="1405984" cy="438581"/>
          </a:xfrm>
          <a:prstGeom prst="rect">
            <a:avLst/>
          </a:prstGeom>
          <a:solidFill>
            <a:schemeClr val="lt1"/>
          </a:solidFill>
          <a:ln>
            <a:noFill/>
          </a:ln>
        </p:spPr>
        <p:txBody>
          <a:bodyPr spcFirstLastPara="1" wrap="square" lIns="68575" tIns="34275" rIns="68575" bIns="34275" anchor="t" anchorCtr="0">
            <a:spAutoFit/>
          </a:bodyPr>
          <a:lstStyle/>
          <a:p>
            <a:pPr marL="38100" marR="0" lvl="0" indent="0" algn="l" rtl="0">
              <a:lnSpc>
                <a:spcPct val="90000"/>
              </a:lnSpc>
              <a:spcBef>
                <a:spcPts val="0"/>
              </a:spcBef>
              <a:spcAft>
                <a:spcPts val="0"/>
              </a:spcAft>
              <a:buNone/>
            </a:pPr>
            <a:r>
              <a:rPr lang="en" sz="1100" b="1">
                <a:solidFill>
                  <a:schemeClr val="dk1"/>
                </a:solidFill>
                <a:latin typeface="Cambria"/>
                <a:ea typeface="Cambria"/>
                <a:cs typeface="Cambria"/>
                <a:sym typeface="Cambria"/>
              </a:rPr>
              <a:t>Charleston Harbor</a:t>
            </a:r>
            <a:endParaRPr sz="1100"/>
          </a:p>
          <a:p>
            <a:pPr marL="38100" marR="0" lvl="0" indent="0" algn="l" rtl="0">
              <a:lnSpc>
                <a:spcPct val="90000"/>
              </a:lnSpc>
              <a:spcBef>
                <a:spcPts val="500"/>
              </a:spcBef>
              <a:spcAft>
                <a:spcPts val="0"/>
              </a:spcAft>
              <a:buNone/>
            </a:pPr>
            <a:r>
              <a:rPr lang="en" sz="1100">
                <a:solidFill>
                  <a:schemeClr val="dk1"/>
                </a:solidFill>
                <a:latin typeface="Cambria"/>
                <a:ea typeface="Cambria"/>
                <a:cs typeface="Cambria"/>
                <a:sym typeface="Cambria"/>
              </a:rPr>
              <a:t>32˚40’N, 79˚55’W </a:t>
            </a:r>
            <a:endParaRPr sz="1100"/>
          </a:p>
        </p:txBody>
      </p:sp>
      <p:sp>
        <p:nvSpPr>
          <p:cNvPr id="183" name="Google Shape;183;p28"/>
          <p:cNvSpPr txBox="1"/>
          <p:nvPr/>
        </p:nvSpPr>
        <p:spPr>
          <a:xfrm>
            <a:off x="1664455" y="3236297"/>
            <a:ext cx="859465"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Calibri"/>
                <a:ea typeface="Calibri"/>
                <a:cs typeface="Calibri"/>
                <a:sym typeface="Calibri"/>
              </a:rPr>
              <a:t>Ashley River</a:t>
            </a:r>
            <a:endParaRPr sz="1100"/>
          </a:p>
        </p:txBody>
      </p:sp>
      <p:sp>
        <p:nvSpPr>
          <p:cNvPr id="184" name="Google Shape;184;p28"/>
          <p:cNvSpPr txBox="1"/>
          <p:nvPr/>
        </p:nvSpPr>
        <p:spPr>
          <a:xfrm>
            <a:off x="2329506" y="1984131"/>
            <a:ext cx="859465"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Calibri"/>
                <a:ea typeface="Calibri"/>
                <a:cs typeface="Calibri"/>
                <a:sym typeface="Calibri"/>
              </a:rPr>
              <a:t>Cooper River</a:t>
            </a:r>
            <a:endParaRPr sz="1100"/>
          </a:p>
        </p:txBody>
      </p:sp>
      <p:sp>
        <p:nvSpPr>
          <p:cNvPr id="185" name="Google Shape;185;p28"/>
          <p:cNvSpPr txBox="1"/>
          <p:nvPr/>
        </p:nvSpPr>
        <p:spPr>
          <a:xfrm>
            <a:off x="3362828" y="1607586"/>
            <a:ext cx="859465"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Calibri"/>
                <a:ea typeface="Calibri"/>
                <a:cs typeface="Calibri"/>
                <a:sym typeface="Calibri"/>
              </a:rPr>
              <a:t>Wando River</a:t>
            </a:r>
            <a:endParaRPr sz="1100"/>
          </a:p>
        </p:txBody>
      </p:sp>
      <p:sp>
        <p:nvSpPr>
          <p:cNvPr id="186" name="Google Shape;186;p28"/>
          <p:cNvSpPr txBox="1"/>
          <p:nvPr/>
        </p:nvSpPr>
        <p:spPr>
          <a:xfrm>
            <a:off x="927006" y="3946711"/>
            <a:ext cx="790576" cy="71555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700" dirty="0">
                <a:solidFill>
                  <a:schemeClr val="dk1"/>
                </a:solidFill>
                <a:latin typeface="Calibri"/>
                <a:ea typeface="Calibri"/>
                <a:cs typeface="Calibri"/>
                <a:sym typeface="Calibri"/>
              </a:rPr>
              <a:t>Wando River</a:t>
            </a:r>
            <a:endParaRPr sz="1100" dirty="0"/>
          </a:p>
          <a:p>
            <a:pPr marL="0" marR="0" lvl="0" indent="0" algn="l" rtl="0">
              <a:spcBef>
                <a:spcPts val="0"/>
              </a:spcBef>
              <a:spcAft>
                <a:spcPts val="0"/>
              </a:spcAft>
              <a:buNone/>
            </a:pPr>
            <a:r>
              <a:rPr lang="en" sz="700" dirty="0">
                <a:solidFill>
                  <a:schemeClr val="dk1"/>
                </a:solidFill>
                <a:latin typeface="Calibri"/>
                <a:ea typeface="Calibri"/>
                <a:cs typeface="Calibri"/>
                <a:sym typeface="Calibri"/>
              </a:rPr>
              <a:t>Drum Island</a:t>
            </a:r>
            <a:endParaRPr sz="1100" dirty="0"/>
          </a:p>
          <a:p>
            <a:pPr marL="0" marR="0" lvl="0" indent="0" algn="l" rtl="0">
              <a:spcBef>
                <a:spcPts val="0"/>
              </a:spcBef>
              <a:spcAft>
                <a:spcPts val="0"/>
              </a:spcAft>
              <a:buNone/>
            </a:pPr>
            <a:r>
              <a:rPr lang="en" sz="700" dirty="0">
                <a:solidFill>
                  <a:schemeClr val="dk1"/>
                </a:solidFill>
                <a:latin typeface="Calibri"/>
                <a:ea typeface="Calibri"/>
                <a:cs typeface="Calibri"/>
                <a:sym typeface="Calibri"/>
              </a:rPr>
              <a:t>SC Aquarium</a:t>
            </a:r>
            <a:endParaRPr sz="1100" dirty="0"/>
          </a:p>
          <a:p>
            <a:pPr marL="0" marR="0" lvl="0" indent="0" algn="l" rtl="0">
              <a:spcBef>
                <a:spcPts val="0"/>
              </a:spcBef>
              <a:spcAft>
                <a:spcPts val="0"/>
              </a:spcAft>
              <a:buNone/>
            </a:pPr>
            <a:r>
              <a:rPr lang="en" sz="700" dirty="0">
                <a:solidFill>
                  <a:schemeClr val="dk1"/>
                </a:solidFill>
                <a:latin typeface="Calibri"/>
                <a:ea typeface="Calibri"/>
                <a:cs typeface="Calibri"/>
                <a:sym typeface="Calibri"/>
              </a:rPr>
              <a:t>Ft Sumter</a:t>
            </a:r>
            <a:endParaRPr sz="1100" dirty="0"/>
          </a:p>
          <a:p>
            <a:pPr marL="0" marR="0" lvl="0" indent="0" algn="l" rtl="0">
              <a:spcBef>
                <a:spcPts val="0"/>
              </a:spcBef>
              <a:spcAft>
                <a:spcPts val="0"/>
              </a:spcAft>
              <a:buNone/>
            </a:pPr>
            <a:r>
              <a:rPr lang="en-US" sz="700" dirty="0">
                <a:solidFill>
                  <a:schemeClr val="dk1"/>
                </a:solidFill>
                <a:latin typeface="Calibri"/>
                <a:ea typeface="Calibri"/>
                <a:cs typeface="Calibri"/>
                <a:sym typeface="Calibri"/>
              </a:rPr>
              <a:t>Ashley River</a:t>
            </a:r>
            <a:endParaRPr sz="1100" dirty="0"/>
          </a:p>
          <a:p>
            <a:pPr marL="0" marR="0" lvl="0" indent="0" algn="l" rtl="0">
              <a:spcBef>
                <a:spcPts val="0"/>
              </a:spcBef>
              <a:spcAft>
                <a:spcPts val="0"/>
              </a:spcAft>
              <a:buNone/>
            </a:pPr>
            <a:r>
              <a:rPr lang="en" sz="700" dirty="0">
                <a:solidFill>
                  <a:schemeClr val="dk1"/>
                </a:solidFill>
                <a:latin typeface="Calibri"/>
                <a:ea typeface="Calibri"/>
                <a:cs typeface="Calibri"/>
                <a:sym typeface="Calibri"/>
              </a:rPr>
              <a:t>Citadel</a:t>
            </a:r>
            <a:endParaRPr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additive="base">
                                        <p:cTn id="7" dur="500"/>
                                        <p:tgtEl>
                                          <p:spTgt spid="17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8"/>
                                        </p:tgtEl>
                                        <p:attrNameLst>
                                          <p:attrName>style.visibility</p:attrName>
                                        </p:attrNameLst>
                                      </p:cBhvr>
                                      <p:to>
                                        <p:strVal val="visible"/>
                                      </p:to>
                                    </p:set>
                                    <p:anim calcmode="lin" valueType="num">
                                      <p:cBhvr additive="base">
                                        <p:cTn id="12" dur="500"/>
                                        <p:tgtEl>
                                          <p:spTgt spid="17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7"/>
                                        </p:tgtEl>
                                        <p:attrNameLst>
                                          <p:attrName>style.visibility</p:attrName>
                                        </p:attrNameLst>
                                      </p:cBhvr>
                                      <p:to>
                                        <p:strVal val="visible"/>
                                      </p:to>
                                    </p:set>
                                    <p:anim calcmode="lin" valueType="num">
                                      <p:cBhvr additive="base">
                                        <p:cTn id="17" dur="500"/>
                                        <p:tgtEl>
                                          <p:spTgt spid="17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80"/>
                                        </p:tgtEl>
                                        <p:attrNameLst>
                                          <p:attrName>style.visibility</p:attrName>
                                        </p:attrNameLst>
                                      </p:cBhvr>
                                      <p:to>
                                        <p:strVal val="visible"/>
                                      </p:to>
                                    </p:set>
                                    <p:anim calcmode="lin" valueType="num">
                                      <p:cBhvr additive="base">
                                        <p:cTn id="22" dur="500"/>
                                        <p:tgtEl>
                                          <p:spTgt spid="18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76"/>
                                        </p:tgtEl>
                                        <p:attrNameLst>
                                          <p:attrName>style.visibility</p:attrName>
                                        </p:attrNameLst>
                                      </p:cBhvr>
                                      <p:to>
                                        <p:strVal val="visible"/>
                                      </p:to>
                                    </p:set>
                                    <p:anim calcmode="lin" valueType="num">
                                      <p:cBhvr additive="base">
                                        <p:cTn id="27" dur="500"/>
                                        <p:tgtEl>
                                          <p:spTgt spid="17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5"/>
                                        </p:tgtEl>
                                        <p:attrNameLst>
                                          <p:attrName>style.visibility</p:attrName>
                                        </p:attrNameLst>
                                      </p:cBhvr>
                                      <p:to>
                                        <p:strVal val="visible"/>
                                      </p:to>
                                    </p:set>
                                    <p:anim calcmode="lin" valueType="num">
                                      <p:cBhvr additive="base">
                                        <p:cTn id="32" dur="500"/>
                                        <p:tgtEl>
                                          <p:spTgt spid="17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1"/>
                                        </p:tgtEl>
                                        <p:attrNameLst>
                                          <p:attrName>style.visibility</p:attrName>
                                        </p:attrNameLst>
                                      </p:cBhvr>
                                      <p:to>
                                        <p:strVal val="visible"/>
                                      </p:to>
                                    </p:set>
                                    <p:animEffect transition="in" filter="fade">
                                      <p:cBhvr>
                                        <p:cTn id="37" dur="1000"/>
                                        <p:tgtEl>
                                          <p:spTgt spid="18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1"/>
                                        </p:tgtEl>
                                        <p:attrNameLst>
                                          <p:attrName>style.visibility</p:attrName>
                                        </p:attrNameLst>
                                      </p:cBhvr>
                                      <p:to>
                                        <p:strVal val="visible"/>
                                      </p:to>
                                    </p:set>
                                    <p:animEffect transition="in" filter="fade">
                                      <p:cBhvr>
                                        <p:cTn id="42" dur="10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p:nvPr/>
        </p:nvSpPr>
        <p:spPr>
          <a:xfrm>
            <a:off x="4854179" y="1268016"/>
            <a:ext cx="4084869" cy="3418284"/>
          </a:xfrm>
          <a:prstGeom prst="rect">
            <a:avLst/>
          </a:prstGeom>
          <a:noFill/>
          <a:ln w="12700" cap="flat" cmpd="sng">
            <a:solidFill>
              <a:srgbClr val="256C87"/>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93" name="Google Shape;193;p29"/>
          <p:cNvSpPr txBox="1">
            <a:spLocks noGrp="1"/>
          </p:cNvSpPr>
          <p:nvPr>
            <p:ph type="title"/>
          </p:nvPr>
        </p:nvSpPr>
        <p:spPr>
          <a:xfrm>
            <a:off x="628650" y="160114"/>
            <a:ext cx="8174323"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Arial Rounded"/>
              <a:buNone/>
            </a:pPr>
            <a:r>
              <a:rPr lang="en" sz="3000" b="1" dirty="0">
                <a:latin typeface="Arial Rounded"/>
                <a:ea typeface="Arial Rounded"/>
                <a:cs typeface="Arial Rounded"/>
                <a:sym typeface="Arial Rounded"/>
              </a:rPr>
              <a:t>Methodology – Visual Surveying</a:t>
            </a:r>
            <a:endParaRPr dirty="0"/>
          </a:p>
        </p:txBody>
      </p:sp>
      <p:pic>
        <p:nvPicPr>
          <p:cNvPr id="194" name="Google Shape;194;p29" descr="Diagram&#10;&#10;Description automatically generated"/>
          <p:cNvPicPr preferRelativeResize="0"/>
          <p:nvPr/>
        </p:nvPicPr>
        <p:blipFill rotWithShape="1">
          <a:blip r:embed="rId3">
            <a:alphaModFix/>
          </a:blip>
          <a:srcRect l="2378" t="2963" r="20693" b="23852"/>
          <a:stretch/>
        </p:blipFill>
        <p:spPr>
          <a:xfrm>
            <a:off x="628650" y="1172831"/>
            <a:ext cx="5120643" cy="3764281"/>
          </a:xfrm>
          <a:prstGeom prst="rect">
            <a:avLst/>
          </a:prstGeom>
          <a:noFill/>
          <a:ln>
            <a:noFill/>
          </a:ln>
        </p:spPr>
      </p:pic>
      <p:sp>
        <p:nvSpPr>
          <p:cNvPr id="195" name="Google Shape;195;p29"/>
          <p:cNvSpPr txBox="1"/>
          <p:nvPr/>
        </p:nvSpPr>
        <p:spPr>
          <a:xfrm>
            <a:off x="2104394" y="3021243"/>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F</a:t>
            </a:r>
            <a:endParaRPr sz="1100"/>
          </a:p>
        </p:txBody>
      </p:sp>
      <p:sp>
        <p:nvSpPr>
          <p:cNvPr id="196" name="Google Shape;196;p29"/>
          <p:cNvSpPr txBox="1"/>
          <p:nvPr/>
        </p:nvSpPr>
        <p:spPr>
          <a:xfrm>
            <a:off x="2160606" y="3624291"/>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E</a:t>
            </a:r>
            <a:endParaRPr sz="1100"/>
          </a:p>
        </p:txBody>
      </p:sp>
      <p:sp>
        <p:nvSpPr>
          <p:cNvPr id="197" name="Google Shape;197;p29"/>
          <p:cNvSpPr txBox="1"/>
          <p:nvPr/>
        </p:nvSpPr>
        <p:spPr>
          <a:xfrm>
            <a:off x="2714926" y="3275586"/>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C</a:t>
            </a:r>
            <a:endParaRPr sz="1100"/>
          </a:p>
        </p:txBody>
      </p:sp>
      <p:sp>
        <p:nvSpPr>
          <p:cNvPr id="198" name="Google Shape;198;p29"/>
          <p:cNvSpPr txBox="1"/>
          <p:nvPr/>
        </p:nvSpPr>
        <p:spPr>
          <a:xfrm>
            <a:off x="2824345" y="2790410"/>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B</a:t>
            </a:r>
            <a:endParaRPr sz="1100"/>
          </a:p>
        </p:txBody>
      </p:sp>
      <p:sp>
        <p:nvSpPr>
          <p:cNvPr id="199" name="Google Shape;199;p29"/>
          <p:cNvSpPr txBox="1"/>
          <p:nvPr/>
        </p:nvSpPr>
        <p:spPr>
          <a:xfrm>
            <a:off x="3385971" y="2559577"/>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A</a:t>
            </a:r>
            <a:endParaRPr sz="1100"/>
          </a:p>
        </p:txBody>
      </p:sp>
      <p:sp>
        <p:nvSpPr>
          <p:cNvPr id="200" name="Google Shape;200;p29"/>
          <p:cNvSpPr txBox="1"/>
          <p:nvPr/>
        </p:nvSpPr>
        <p:spPr>
          <a:xfrm>
            <a:off x="3770076" y="4049367"/>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D</a:t>
            </a:r>
            <a:endParaRPr sz="1100"/>
          </a:p>
        </p:txBody>
      </p:sp>
      <p:sp>
        <p:nvSpPr>
          <p:cNvPr id="201" name="Google Shape;201;p29"/>
          <p:cNvSpPr txBox="1"/>
          <p:nvPr/>
        </p:nvSpPr>
        <p:spPr>
          <a:xfrm>
            <a:off x="5888861" y="1566444"/>
            <a:ext cx="2984728" cy="3418284"/>
          </a:xfrm>
          <a:prstGeom prst="rect">
            <a:avLst/>
          </a:prstGeom>
          <a:noFill/>
          <a:ln>
            <a:noFill/>
          </a:ln>
        </p:spPr>
        <p:txBody>
          <a:bodyPr spcFirstLastPara="1" wrap="square" lIns="68575" tIns="34275" rIns="68575" bIns="34275" anchor="t" anchorCtr="0">
            <a:normAutofit/>
          </a:bodyPr>
          <a:lstStyle/>
          <a:p>
            <a:pPr marL="38100" marR="0" lvl="0" indent="0" algn="l" rtl="0">
              <a:lnSpc>
                <a:spcPct val="90000"/>
              </a:lnSpc>
              <a:spcBef>
                <a:spcPts val="0"/>
              </a:spcBef>
              <a:spcAft>
                <a:spcPts val="0"/>
              </a:spcAft>
              <a:buNone/>
            </a:pPr>
            <a:endParaRPr sz="1400">
              <a:solidFill>
                <a:schemeClr val="dk1"/>
              </a:solidFill>
              <a:latin typeface="Arial"/>
              <a:ea typeface="Arial"/>
              <a:cs typeface="Arial"/>
              <a:sym typeface="Arial"/>
            </a:endParaRPr>
          </a:p>
          <a:p>
            <a:pPr marL="254000" marR="0" lvl="0" indent="-215900" algn="l" rtl="0">
              <a:lnSpc>
                <a:spcPct val="90000"/>
              </a:lnSpc>
              <a:spcBef>
                <a:spcPts val="500"/>
              </a:spcBef>
              <a:spcAft>
                <a:spcPts val="0"/>
              </a:spcAft>
              <a:buClr>
                <a:schemeClr val="dk1"/>
              </a:buClr>
              <a:buSzPts val="1400"/>
              <a:buFont typeface="Arial"/>
              <a:buChar char="•"/>
            </a:pPr>
            <a:r>
              <a:rPr lang="en" sz="1400">
                <a:solidFill>
                  <a:schemeClr val="dk1"/>
                </a:solidFill>
                <a:latin typeface="Arial"/>
                <a:ea typeface="Arial"/>
                <a:cs typeface="Arial"/>
                <a:sym typeface="Arial"/>
              </a:rPr>
              <a:t>Bimonthly</a:t>
            </a:r>
            <a:endParaRPr sz="1100"/>
          </a:p>
          <a:p>
            <a:pPr marL="38100" marR="0" lvl="0" indent="0" algn="l" rtl="0">
              <a:lnSpc>
                <a:spcPct val="90000"/>
              </a:lnSpc>
              <a:spcBef>
                <a:spcPts val="500"/>
              </a:spcBef>
              <a:spcAft>
                <a:spcPts val="0"/>
              </a:spcAft>
              <a:buNone/>
            </a:pPr>
            <a:endParaRPr sz="1400">
              <a:solidFill>
                <a:schemeClr val="dk1"/>
              </a:solidFill>
              <a:latin typeface="Arial"/>
              <a:ea typeface="Arial"/>
              <a:cs typeface="Arial"/>
              <a:sym typeface="Arial"/>
            </a:endParaRPr>
          </a:p>
          <a:p>
            <a:pPr marL="254000" marR="0" lvl="0" indent="-215900" algn="l" rtl="0">
              <a:lnSpc>
                <a:spcPct val="90000"/>
              </a:lnSpc>
              <a:spcBef>
                <a:spcPts val="500"/>
              </a:spcBef>
              <a:spcAft>
                <a:spcPts val="0"/>
              </a:spcAft>
              <a:buClr>
                <a:schemeClr val="dk1"/>
              </a:buClr>
              <a:buSzPts val="1400"/>
              <a:buFont typeface="Arial"/>
              <a:buChar char="•"/>
            </a:pPr>
            <a:r>
              <a:rPr lang="en" sz="1400">
                <a:solidFill>
                  <a:schemeClr val="dk1"/>
                </a:solidFill>
                <a:latin typeface="Arial"/>
                <a:ea typeface="Arial"/>
                <a:cs typeface="Arial"/>
                <a:sym typeface="Arial"/>
              </a:rPr>
              <a:t>Boat-based photo-ID surveys</a:t>
            </a:r>
            <a:endParaRPr sz="1100"/>
          </a:p>
          <a:p>
            <a:pPr marL="254000" marR="0" lvl="0" indent="-127000" algn="l" rtl="0">
              <a:lnSpc>
                <a:spcPct val="90000"/>
              </a:lnSpc>
              <a:spcBef>
                <a:spcPts val="500"/>
              </a:spcBef>
              <a:spcAft>
                <a:spcPts val="0"/>
              </a:spcAft>
              <a:buClr>
                <a:schemeClr val="dk1"/>
              </a:buClr>
              <a:buSzPts val="1400"/>
              <a:buFont typeface="Arial"/>
              <a:buNone/>
            </a:pPr>
            <a:endParaRPr sz="1400">
              <a:solidFill>
                <a:schemeClr val="dk1"/>
              </a:solidFill>
              <a:latin typeface="Arial"/>
              <a:ea typeface="Arial"/>
              <a:cs typeface="Arial"/>
              <a:sym typeface="Arial"/>
            </a:endParaRPr>
          </a:p>
          <a:p>
            <a:pPr marL="254000" marR="0" lvl="0" indent="-215900" algn="l" rtl="0">
              <a:lnSpc>
                <a:spcPct val="90000"/>
              </a:lnSpc>
              <a:spcBef>
                <a:spcPts val="500"/>
              </a:spcBef>
              <a:spcAft>
                <a:spcPts val="0"/>
              </a:spcAft>
              <a:buClr>
                <a:schemeClr val="dk1"/>
              </a:buClr>
              <a:buSzPts val="1400"/>
              <a:buFont typeface="Arial"/>
              <a:buChar char="•"/>
            </a:pPr>
            <a:r>
              <a:rPr lang="en" sz="1400">
                <a:solidFill>
                  <a:schemeClr val="dk1"/>
                </a:solidFill>
                <a:latin typeface="Arial"/>
                <a:ea typeface="Arial"/>
                <a:cs typeface="Arial"/>
                <a:sym typeface="Arial"/>
              </a:rPr>
              <a:t>50 min transects at each site</a:t>
            </a:r>
            <a:endParaRPr sz="1100"/>
          </a:p>
          <a:p>
            <a:pPr marL="254000" marR="0" lvl="0" indent="-127000" algn="l" rtl="0">
              <a:lnSpc>
                <a:spcPct val="90000"/>
              </a:lnSpc>
              <a:spcBef>
                <a:spcPts val="500"/>
              </a:spcBef>
              <a:spcAft>
                <a:spcPts val="0"/>
              </a:spcAft>
              <a:buClr>
                <a:schemeClr val="dk1"/>
              </a:buClr>
              <a:buSzPts val="1400"/>
              <a:buFont typeface="Arial"/>
              <a:buNone/>
            </a:pPr>
            <a:endParaRPr sz="1400">
              <a:solidFill>
                <a:schemeClr val="dk1"/>
              </a:solidFill>
              <a:latin typeface="Arial"/>
              <a:ea typeface="Arial"/>
              <a:cs typeface="Arial"/>
              <a:sym typeface="Arial"/>
            </a:endParaRPr>
          </a:p>
          <a:p>
            <a:pPr marL="254000" marR="0" lvl="0" indent="-215900" algn="l" rtl="0">
              <a:lnSpc>
                <a:spcPct val="90000"/>
              </a:lnSpc>
              <a:spcBef>
                <a:spcPts val="500"/>
              </a:spcBef>
              <a:spcAft>
                <a:spcPts val="0"/>
              </a:spcAft>
              <a:buClr>
                <a:schemeClr val="dk1"/>
              </a:buClr>
              <a:buSzPts val="1400"/>
              <a:buFont typeface="Arial"/>
              <a:buChar char="•"/>
            </a:pPr>
            <a:r>
              <a:rPr lang="en" sz="1400">
                <a:solidFill>
                  <a:schemeClr val="dk1"/>
                </a:solidFill>
                <a:latin typeface="Arial"/>
                <a:ea typeface="Arial"/>
                <a:cs typeface="Arial"/>
                <a:sym typeface="Arial"/>
              </a:rPr>
              <a:t>Dec 2017 to May 2019</a:t>
            </a:r>
            <a:endParaRPr sz="1100"/>
          </a:p>
          <a:p>
            <a:pPr marL="254000" marR="0" lvl="0" indent="-127000" algn="l" rtl="0">
              <a:lnSpc>
                <a:spcPct val="90000"/>
              </a:lnSpc>
              <a:spcBef>
                <a:spcPts val="500"/>
              </a:spcBef>
              <a:spcAft>
                <a:spcPts val="0"/>
              </a:spcAft>
              <a:buClr>
                <a:schemeClr val="dk1"/>
              </a:buClr>
              <a:buSzPts val="1400"/>
              <a:buFont typeface="Arial"/>
              <a:buNone/>
            </a:pPr>
            <a:endParaRPr sz="1400">
              <a:solidFill>
                <a:schemeClr val="dk1"/>
              </a:solidFill>
              <a:latin typeface="Arial"/>
              <a:ea typeface="Arial"/>
              <a:cs typeface="Arial"/>
              <a:sym typeface="Arial"/>
            </a:endParaRPr>
          </a:p>
          <a:p>
            <a:pPr marL="254000" marR="0" lvl="0" indent="-215900" algn="l" rtl="0">
              <a:lnSpc>
                <a:spcPct val="90000"/>
              </a:lnSpc>
              <a:spcBef>
                <a:spcPts val="500"/>
              </a:spcBef>
              <a:spcAft>
                <a:spcPts val="0"/>
              </a:spcAft>
              <a:buClr>
                <a:schemeClr val="dk1"/>
              </a:buClr>
              <a:buSzPts val="1400"/>
              <a:buFont typeface="Arial"/>
              <a:buChar char="•"/>
            </a:pPr>
            <a:r>
              <a:rPr lang="en" sz="1400">
                <a:solidFill>
                  <a:schemeClr val="dk1"/>
                </a:solidFill>
                <a:latin typeface="Arial"/>
                <a:ea typeface="Arial"/>
                <a:cs typeface="Arial"/>
                <a:sym typeface="Arial"/>
              </a:rPr>
              <a:t>Not incorporating photo-ID catalog for this study</a:t>
            </a:r>
            <a:endParaRPr sz="1100"/>
          </a:p>
          <a:p>
            <a:pPr marL="254000" marR="0" lvl="0" indent="-127000" algn="l" rtl="0">
              <a:lnSpc>
                <a:spcPct val="90000"/>
              </a:lnSpc>
              <a:spcBef>
                <a:spcPts val="500"/>
              </a:spcBef>
              <a:spcAft>
                <a:spcPts val="0"/>
              </a:spcAft>
              <a:buClr>
                <a:schemeClr val="dk1"/>
              </a:buClr>
              <a:buSzPts val="1400"/>
              <a:buFont typeface="Arial"/>
              <a:buNone/>
            </a:pPr>
            <a:endParaRPr sz="1400">
              <a:solidFill>
                <a:schemeClr val="dk1"/>
              </a:solidFill>
              <a:latin typeface="Cambria"/>
              <a:ea typeface="Cambria"/>
              <a:cs typeface="Cambria"/>
              <a:sym typeface="Cambria"/>
            </a:endParaRPr>
          </a:p>
          <a:p>
            <a:pPr marL="254000" marR="0" lvl="0" indent="-127000" algn="l" rtl="0">
              <a:lnSpc>
                <a:spcPct val="90000"/>
              </a:lnSpc>
              <a:spcBef>
                <a:spcPts val="500"/>
              </a:spcBef>
              <a:spcAft>
                <a:spcPts val="0"/>
              </a:spcAft>
              <a:buClr>
                <a:schemeClr val="dk1"/>
              </a:buClr>
              <a:buSzPts val="1400"/>
              <a:buFont typeface="Arial"/>
              <a:buNone/>
            </a:pPr>
            <a:endParaRPr sz="1400">
              <a:solidFill>
                <a:schemeClr val="dk1"/>
              </a:solidFill>
              <a:latin typeface="Cambria"/>
              <a:ea typeface="Cambria"/>
              <a:cs typeface="Cambria"/>
              <a:sym typeface="Cambria"/>
            </a:endParaRPr>
          </a:p>
          <a:p>
            <a:pPr marL="38100" marR="0" lvl="0" indent="0" algn="l" rtl="0">
              <a:lnSpc>
                <a:spcPct val="90000"/>
              </a:lnSpc>
              <a:spcBef>
                <a:spcPts val="500"/>
              </a:spcBef>
              <a:spcAft>
                <a:spcPts val="0"/>
              </a:spcAft>
              <a:buNone/>
            </a:pPr>
            <a:endParaRPr sz="1400">
              <a:solidFill>
                <a:schemeClr val="dk1"/>
              </a:solidFill>
              <a:latin typeface="Cambria"/>
              <a:ea typeface="Cambria"/>
              <a:cs typeface="Cambria"/>
              <a:sym typeface="Cambria"/>
            </a:endParaRPr>
          </a:p>
          <a:p>
            <a:pPr marL="254000" marR="0" lvl="0" indent="-127000" algn="l" rtl="0">
              <a:lnSpc>
                <a:spcPct val="90000"/>
              </a:lnSpc>
              <a:spcBef>
                <a:spcPts val="500"/>
              </a:spcBef>
              <a:spcAft>
                <a:spcPts val="0"/>
              </a:spcAft>
              <a:buClr>
                <a:schemeClr val="dk1"/>
              </a:buClr>
              <a:buSzPts val="1400"/>
              <a:buFont typeface="Arial"/>
              <a:buNone/>
            </a:pPr>
            <a:endParaRPr sz="1400">
              <a:solidFill>
                <a:schemeClr val="dk1"/>
              </a:solidFill>
              <a:latin typeface="Cambria"/>
              <a:ea typeface="Cambria"/>
              <a:cs typeface="Cambria"/>
              <a:sym typeface="Cambria"/>
            </a:endParaRPr>
          </a:p>
        </p:txBody>
      </p:sp>
      <p:sp>
        <p:nvSpPr>
          <p:cNvPr id="202" name="Google Shape;202;p29"/>
          <p:cNvSpPr txBox="1"/>
          <p:nvPr/>
        </p:nvSpPr>
        <p:spPr>
          <a:xfrm>
            <a:off x="933449" y="3912274"/>
            <a:ext cx="626230" cy="72712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700">
                <a:solidFill>
                  <a:schemeClr val="dk1"/>
                </a:solidFill>
                <a:latin typeface="Calibri"/>
                <a:ea typeface="Calibri"/>
                <a:cs typeface="Calibri"/>
                <a:sym typeface="Calibri"/>
              </a:rPr>
              <a:t>Wando</a:t>
            </a:r>
            <a:endParaRPr sz="1100"/>
          </a:p>
          <a:p>
            <a:pPr marL="0" marR="0" lvl="0" indent="0" algn="l" rtl="0">
              <a:spcBef>
                <a:spcPts val="0"/>
              </a:spcBef>
              <a:spcAft>
                <a:spcPts val="0"/>
              </a:spcAft>
              <a:buNone/>
            </a:pPr>
            <a:r>
              <a:rPr lang="en" sz="700">
                <a:solidFill>
                  <a:schemeClr val="dk1"/>
                </a:solidFill>
                <a:latin typeface="Calibri"/>
                <a:ea typeface="Calibri"/>
                <a:cs typeface="Calibri"/>
                <a:sym typeface="Calibri"/>
              </a:rPr>
              <a:t>Drum Island</a:t>
            </a:r>
            <a:endParaRPr sz="1100"/>
          </a:p>
          <a:p>
            <a:pPr marL="0" marR="0" lvl="0" indent="0" algn="l" rtl="0">
              <a:spcBef>
                <a:spcPts val="0"/>
              </a:spcBef>
              <a:spcAft>
                <a:spcPts val="0"/>
              </a:spcAft>
              <a:buNone/>
            </a:pPr>
            <a:r>
              <a:rPr lang="en" sz="700">
                <a:solidFill>
                  <a:schemeClr val="dk1"/>
                </a:solidFill>
                <a:latin typeface="Calibri"/>
                <a:ea typeface="Calibri"/>
                <a:cs typeface="Calibri"/>
                <a:sym typeface="Calibri"/>
              </a:rPr>
              <a:t>Aquarium</a:t>
            </a:r>
            <a:endParaRPr sz="1100"/>
          </a:p>
          <a:p>
            <a:pPr marL="0" marR="0" lvl="0" indent="0" algn="l" rtl="0">
              <a:spcBef>
                <a:spcPts val="0"/>
              </a:spcBef>
              <a:spcAft>
                <a:spcPts val="0"/>
              </a:spcAft>
              <a:buNone/>
            </a:pPr>
            <a:r>
              <a:rPr lang="en" sz="700">
                <a:solidFill>
                  <a:schemeClr val="dk1"/>
                </a:solidFill>
                <a:latin typeface="Calibri"/>
                <a:ea typeface="Calibri"/>
                <a:cs typeface="Calibri"/>
                <a:sym typeface="Calibri"/>
              </a:rPr>
              <a:t>Mouth</a:t>
            </a:r>
            <a:endParaRPr sz="1100"/>
          </a:p>
          <a:p>
            <a:pPr marL="0" marR="0" lvl="0" indent="0" algn="l" rtl="0">
              <a:spcBef>
                <a:spcPts val="0"/>
              </a:spcBef>
              <a:spcAft>
                <a:spcPts val="0"/>
              </a:spcAft>
              <a:buNone/>
            </a:pPr>
            <a:r>
              <a:rPr lang="en" sz="700">
                <a:solidFill>
                  <a:schemeClr val="dk1"/>
                </a:solidFill>
                <a:latin typeface="Calibri"/>
                <a:ea typeface="Calibri"/>
                <a:cs typeface="Calibri"/>
                <a:sym typeface="Calibri"/>
              </a:rPr>
              <a:t>Ashley Lower</a:t>
            </a:r>
            <a:endParaRPr sz="1100"/>
          </a:p>
          <a:p>
            <a:pPr marL="0" marR="0" lvl="0" indent="0" algn="l" rtl="0">
              <a:spcBef>
                <a:spcPts val="0"/>
              </a:spcBef>
              <a:spcAft>
                <a:spcPts val="0"/>
              </a:spcAft>
              <a:buNone/>
            </a:pPr>
            <a:r>
              <a:rPr lang="en" sz="700">
                <a:solidFill>
                  <a:schemeClr val="dk1"/>
                </a:solidFill>
                <a:latin typeface="Calibri"/>
                <a:ea typeface="Calibri"/>
                <a:cs typeface="Calibri"/>
                <a:sym typeface="Calibri"/>
              </a:rPr>
              <a:t>Ashley Upper</a:t>
            </a:r>
            <a:endParaRPr sz="1100"/>
          </a:p>
        </p:txBody>
      </p:sp>
      <p:pic>
        <p:nvPicPr>
          <p:cNvPr id="203" name="Google Shape;203;p29" descr="May be an image of nature"/>
          <p:cNvPicPr preferRelativeResize="0"/>
          <p:nvPr/>
        </p:nvPicPr>
        <p:blipFill rotWithShape="1">
          <a:blip r:embed="rId4">
            <a:alphaModFix/>
          </a:blip>
          <a:srcRect l="35761" t="10760" r="19187" b="29535"/>
          <a:stretch/>
        </p:blipFill>
        <p:spPr>
          <a:xfrm>
            <a:off x="628650" y="1018897"/>
            <a:ext cx="5028034" cy="3918214"/>
          </a:xfrm>
          <a:prstGeom prst="rect">
            <a:avLst/>
          </a:prstGeom>
          <a:noFill/>
          <a:ln>
            <a:noFill/>
          </a:ln>
        </p:spPr>
      </p:pic>
      <p:sp>
        <p:nvSpPr>
          <p:cNvPr id="204" name="Google Shape;204;p29"/>
          <p:cNvSpPr txBox="1"/>
          <p:nvPr/>
        </p:nvSpPr>
        <p:spPr>
          <a:xfrm>
            <a:off x="660218" y="4635845"/>
            <a:ext cx="1663977" cy="30008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a:solidFill>
                  <a:schemeClr val="dk1"/>
                </a:solidFill>
                <a:latin typeface="Calibri"/>
                <a:ea typeface="Calibri"/>
                <a:cs typeface="Calibri"/>
                <a:sym typeface="Calibri"/>
              </a:rPr>
              <a:t>NMFS Permit #24033</a:t>
            </a:r>
            <a:endParaRPr sz="1100"/>
          </a:p>
          <a:p>
            <a:pPr marL="0" marR="0" lvl="0" indent="0" algn="l" rtl="0">
              <a:spcBef>
                <a:spcPts val="0"/>
              </a:spcBef>
              <a:spcAft>
                <a:spcPts val="0"/>
              </a:spcAft>
              <a:buNone/>
            </a:pPr>
            <a:r>
              <a:rPr lang="en" sz="800">
                <a:solidFill>
                  <a:schemeClr val="dk1"/>
                </a:solidFill>
                <a:latin typeface="Calibri"/>
                <a:ea typeface="Calibri"/>
                <a:cs typeface="Calibri"/>
                <a:sym typeface="Calibri"/>
              </a:rPr>
              <a:t>Photographer: C. Tribble</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gtEl>
                                        <p:attrNameLst>
                                          <p:attrName>style.visibility</p:attrName>
                                        </p:attrNameLst>
                                      </p:cBhvr>
                                      <p:to>
                                        <p:strVal val="visible"/>
                                      </p:to>
                                    </p:set>
                                    <p:animEffect transition="in" filter="fade">
                                      <p:cBhvr>
                                        <p:cTn id="12" dur="1000"/>
                                        <p:tgtEl>
                                          <p:spTgt spid="203"/>
                                        </p:tgtEl>
                                      </p:cBhvr>
                                    </p:animEffect>
                                  </p:childTnLst>
                                </p:cTn>
                              </p:par>
                              <p:par>
                                <p:cTn id="13" presetID="10" presetClass="entr" presetSubtype="0" fill="hold" nodeType="withEffect">
                                  <p:stCondLst>
                                    <p:cond delay="0"/>
                                  </p:stCondLst>
                                  <p:childTnLst>
                                    <p:set>
                                      <p:cBhvr>
                                        <p:cTn id="14" dur="1" fill="hold">
                                          <p:stCondLst>
                                            <p:cond delay="0"/>
                                          </p:stCondLst>
                                        </p:cTn>
                                        <p:tgtEl>
                                          <p:spTgt spid="204"/>
                                        </p:tgtEl>
                                        <p:attrNameLst>
                                          <p:attrName>style.visibility</p:attrName>
                                        </p:attrNameLst>
                                      </p:cBhvr>
                                      <p:to>
                                        <p:strVal val="visible"/>
                                      </p:to>
                                    </p:set>
                                    <p:animEffect transition="in" filter="fade">
                                      <p:cBhvr>
                                        <p:cTn id="15" dur="1000"/>
                                        <p:tgtEl>
                                          <p:spTgt spid="20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203"/>
                                        </p:tgtEl>
                                      </p:cBhvr>
                                    </p:animEffect>
                                    <p:set>
                                      <p:cBhvr>
                                        <p:cTn id="20" dur="1" fill="hold">
                                          <p:stCondLst>
                                            <p:cond delay="1000"/>
                                          </p:stCondLst>
                                        </p:cTn>
                                        <p:tgtEl>
                                          <p:spTgt spid="203"/>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1000"/>
                                        <p:tgtEl>
                                          <p:spTgt spid="204"/>
                                        </p:tgtEl>
                                      </p:cBhvr>
                                    </p:animEffect>
                                    <p:set>
                                      <p:cBhvr>
                                        <p:cTn id="23" dur="1" fill="hold">
                                          <p:stCondLst>
                                            <p:cond delay="1000"/>
                                          </p:stCondLst>
                                        </p:cTn>
                                        <p:tgtEl>
                                          <p:spTgt spid="2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275252" y="-123425"/>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Arial Rounded"/>
              <a:buNone/>
            </a:pPr>
            <a:r>
              <a:rPr lang="en" sz="3000" b="1" dirty="0">
                <a:latin typeface="Arial" panose="020B0604020202020204" pitchFamily="34" charset="0"/>
                <a:ea typeface="Arial Rounded"/>
                <a:cs typeface="Arial" panose="020B0604020202020204" pitchFamily="34" charset="0"/>
                <a:sym typeface="Arial Rounded"/>
              </a:rPr>
              <a:t>Sampling Design</a:t>
            </a:r>
            <a:endParaRPr sz="3000" b="1" dirty="0">
              <a:latin typeface="Arial" panose="020B0604020202020204" pitchFamily="34" charset="0"/>
              <a:ea typeface="Arial Rounded"/>
              <a:cs typeface="Arial" panose="020B0604020202020204" pitchFamily="34" charset="0"/>
              <a:sym typeface="Arial Rounded"/>
            </a:endParaRPr>
          </a:p>
        </p:txBody>
      </p:sp>
      <p:grpSp>
        <p:nvGrpSpPr>
          <p:cNvPr id="211" name="Google Shape;211;p30"/>
          <p:cNvGrpSpPr/>
          <p:nvPr/>
        </p:nvGrpSpPr>
        <p:grpSpPr>
          <a:xfrm>
            <a:off x="424980" y="535296"/>
            <a:ext cx="8719020" cy="3355740"/>
            <a:chOff x="5213" y="160790"/>
            <a:chExt cx="10505172" cy="4474320"/>
          </a:xfrm>
        </p:grpSpPr>
        <p:sp>
          <p:nvSpPr>
            <p:cNvPr id="212" name="Google Shape;212;p30"/>
            <p:cNvSpPr/>
            <p:nvPr/>
          </p:nvSpPr>
          <p:spPr>
            <a:xfrm>
              <a:off x="3503573" y="182407"/>
              <a:ext cx="1072412" cy="1072412"/>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p>
          </p:txBody>
        </p:sp>
        <p:sp>
          <p:nvSpPr>
            <p:cNvPr id="213" name="Google Shape;213;p30"/>
            <p:cNvSpPr/>
            <p:nvPr/>
          </p:nvSpPr>
          <p:spPr>
            <a:xfrm>
              <a:off x="5214" y="1451804"/>
              <a:ext cx="3064036" cy="45960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p>
          </p:txBody>
        </p:sp>
        <p:sp>
          <p:nvSpPr>
            <p:cNvPr id="214" name="Google Shape;214;p30"/>
            <p:cNvSpPr txBox="1"/>
            <p:nvPr/>
          </p:nvSpPr>
          <p:spPr>
            <a:xfrm>
              <a:off x="5214" y="1451804"/>
              <a:ext cx="3064036" cy="459605"/>
            </a:xfrm>
            <a:prstGeom prst="rect">
              <a:avLst/>
            </a:prstGeom>
            <a:noFill/>
            <a:ln>
              <a:noFill/>
            </a:ln>
          </p:spPr>
          <p:txBody>
            <a:bodyPr spcFirstLastPara="1" wrap="square" lIns="0" tIns="0" rIns="0" bIns="0" anchor="t" anchorCtr="0">
              <a:noAutofit/>
            </a:bodyPr>
            <a:lstStyle/>
            <a:p>
              <a:pPr lvl="0">
                <a:buClr>
                  <a:schemeClr val="dk1"/>
                </a:buClr>
                <a:buSzPts val="1800"/>
              </a:pPr>
              <a:r>
                <a:rPr lang="en-US" sz="1600" b="1" dirty="0">
                  <a:solidFill>
                    <a:schemeClr val="dk1"/>
                  </a:solidFill>
                  <a:latin typeface="Arial" panose="020B0604020202020204" pitchFamily="34" charset="0"/>
                  <a:ea typeface="Arial Rounded"/>
                  <a:cs typeface="Arial" panose="020B0604020202020204" pitchFamily="34" charset="0"/>
                  <a:sym typeface="Arial Rounded"/>
                </a:rPr>
                <a:t>Sighting data  </a:t>
              </a:r>
              <a:endParaRPr lang="en-US" sz="1050" b="1" dirty="0">
                <a:latin typeface="Arial" panose="020B0604020202020204" pitchFamily="34" charset="0"/>
                <a:cs typeface="Arial" panose="020B0604020202020204" pitchFamily="34" charset="0"/>
              </a:endParaRPr>
            </a:p>
          </p:txBody>
        </p:sp>
        <p:sp>
          <p:nvSpPr>
            <p:cNvPr id="215" name="Google Shape;215;p30"/>
            <p:cNvSpPr/>
            <p:nvPr/>
          </p:nvSpPr>
          <p:spPr>
            <a:xfrm>
              <a:off x="5214" y="2000349"/>
              <a:ext cx="3064036" cy="2634761"/>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p>
          </p:txBody>
        </p:sp>
        <p:sp>
          <p:nvSpPr>
            <p:cNvPr id="216" name="Google Shape;216;p30"/>
            <p:cNvSpPr txBox="1"/>
            <p:nvPr/>
          </p:nvSpPr>
          <p:spPr>
            <a:xfrm>
              <a:off x="5213" y="2000349"/>
              <a:ext cx="1711774" cy="2634761"/>
            </a:xfrm>
            <a:prstGeom prst="rect">
              <a:avLst/>
            </a:prstGeom>
            <a:noFill/>
            <a:ln>
              <a:noFill/>
            </a:ln>
          </p:spPr>
          <p:txBody>
            <a:bodyPr spcFirstLastPara="1" wrap="square" lIns="0" tIns="0" rIns="0" bIns="0" anchor="t" anchorCtr="0">
              <a:noAutofit/>
            </a:bodyPr>
            <a:lstStyle/>
            <a:p>
              <a:pPr lvl="0">
                <a:buClr>
                  <a:schemeClr val="dk1"/>
                </a:buClr>
                <a:buSzPts val="1400"/>
              </a:pPr>
              <a:r>
                <a:rPr lang="en-US" sz="1200" dirty="0">
                  <a:solidFill>
                    <a:schemeClr val="dk1"/>
                  </a:solidFill>
                </a:rPr>
                <a:t>GPS coordinates of sightings</a:t>
              </a:r>
              <a:endParaRPr lang="en-US" sz="1050" dirty="0"/>
            </a:p>
            <a:p>
              <a:pPr lvl="0">
                <a:spcBef>
                  <a:spcPts val="500"/>
                </a:spcBef>
                <a:buClr>
                  <a:schemeClr val="dk1"/>
                </a:buClr>
                <a:buSzPts val="1400"/>
              </a:pPr>
              <a:r>
                <a:rPr lang="en-US" sz="1200" dirty="0">
                  <a:solidFill>
                    <a:schemeClr val="dk1"/>
                  </a:solidFill>
                </a:rPr>
                <a:t>Start/end time</a:t>
              </a:r>
              <a:endParaRPr lang="en-US" sz="1050" dirty="0"/>
            </a:p>
            <a:p>
              <a:pPr lvl="0">
                <a:spcBef>
                  <a:spcPts val="500"/>
                </a:spcBef>
                <a:buClr>
                  <a:schemeClr val="dk1"/>
                </a:buClr>
                <a:buSzPts val="1400"/>
              </a:pPr>
              <a:r>
                <a:rPr lang="en-US" sz="1200" dirty="0">
                  <a:solidFill>
                    <a:schemeClr val="dk1"/>
                  </a:solidFill>
                </a:rPr>
                <a:t>Total dolphins (adults &amp; calves) present</a:t>
              </a:r>
              <a:endParaRPr lang="en-US" sz="1050" dirty="0"/>
            </a:p>
            <a:p>
              <a:pPr lvl="0">
                <a:spcBef>
                  <a:spcPts val="500"/>
                </a:spcBef>
                <a:buClr>
                  <a:schemeClr val="dk1"/>
                </a:buClr>
                <a:buSzPts val="1400"/>
              </a:pPr>
              <a:r>
                <a:rPr lang="en-US" sz="1200" dirty="0">
                  <a:solidFill>
                    <a:schemeClr val="dk1"/>
                  </a:solidFill>
                </a:rPr>
                <a:t>Total calves present</a:t>
              </a:r>
              <a:endParaRPr lang="en-US" sz="1050" dirty="0"/>
            </a:p>
          </p:txBody>
        </p:sp>
        <p:sp>
          <p:nvSpPr>
            <p:cNvPr id="217" name="Google Shape;217;p30"/>
            <p:cNvSpPr/>
            <p:nvPr/>
          </p:nvSpPr>
          <p:spPr>
            <a:xfrm>
              <a:off x="5213" y="160790"/>
              <a:ext cx="1072412" cy="1072412"/>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p>
          </p:txBody>
        </p:sp>
        <p:sp>
          <p:nvSpPr>
            <p:cNvPr id="218" name="Google Shape;218;p30"/>
            <p:cNvSpPr/>
            <p:nvPr/>
          </p:nvSpPr>
          <p:spPr>
            <a:xfrm>
              <a:off x="3725781" y="1451804"/>
              <a:ext cx="3064036" cy="45960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p>
          </p:txBody>
        </p:sp>
        <p:sp>
          <p:nvSpPr>
            <p:cNvPr id="219" name="Google Shape;219;p30"/>
            <p:cNvSpPr txBox="1"/>
            <p:nvPr/>
          </p:nvSpPr>
          <p:spPr>
            <a:xfrm>
              <a:off x="3469761" y="1451805"/>
              <a:ext cx="3064036" cy="459605"/>
            </a:xfrm>
            <a:prstGeom prst="rect">
              <a:avLst/>
            </a:prstGeom>
            <a:noFill/>
            <a:ln>
              <a:noFill/>
            </a:ln>
          </p:spPr>
          <p:txBody>
            <a:bodyPr spcFirstLastPara="1" wrap="square" lIns="0" tIns="0" rIns="0" bIns="0" anchor="t" anchorCtr="0">
              <a:noAutofit/>
            </a:bodyPr>
            <a:lstStyle/>
            <a:p>
              <a:pPr lvl="0">
                <a:buClr>
                  <a:schemeClr val="dk1"/>
                </a:buClr>
                <a:buSzPts val="1800"/>
              </a:pPr>
              <a:r>
                <a:rPr lang="en-US" sz="1600" b="1" dirty="0">
                  <a:solidFill>
                    <a:schemeClr val="dk1"/>
                  </a:solidFill>
                  <a:latin typeface="Arial" panose="020B0604020202020204" pitchFamily="34" charset="0"/>
                  <a:ea typeface="Arial Rounded"/>
                  <a:cs typeface="Arial" panose="020B0604020202020204" pitchFamily="34" charset="0"/>
                  <a:sym typeface="Arial Rounded"/>
                </a:rPr>
                <a:t>Acoustic data </a:t>
              </a:r>
              <a:endParaRPr lang="en-US" sz="1050" b="1" dirty="0">
                <a:latin typeface="Arial" panose="020B0604020202020204" pitchFamily="34" charset="0"/>
                <a:cs typeface="Arial" panose="020B0604020202020204" pitchFamily="34" charset="0"/>
              </a:endParaRPr>
            </a:p>
          </p:txBody>
        </p:sp>
        <p:sp>
          <p:nvSpPr>
            <p:cNvPr id="220" name="Google Shape;220;p30"/>
            <p:cNvSpPr/>
            <p:nvPr/>
          </p:nvSpPr>
          <p:spPr>
            <a:xfrm>
              <a:off x="3605457" y="2000349"/>
              <a:ext cx="3304685" cy="2634761"/>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p>
          </p:txBody>
        </p:sp>
        <p:sp>
          <p:nvSpPr>
            <p:cNvPr id="221" name="Google Shape;221;p30"/>
            <p:cNvSpPr txBox="1"/>
            <p:nvPr/>
          </p:nvSpPr>
          <p:spPr>
            <a:xfrm>
              <a:off x="3382221" y="1965041"/>
              <a:ext cx="3552089" cy="2634761"/>
            </a:xfrm>
            <a:prstGeom prst="rect">
              <a:avLst/>
            </a:prstGeom>
            <a:noFill/>
            <a:ln>
              <a:noFill/>
            </a:ln>
          </p:spPr>
          <p:txBody>
            <a:bodyPr spcFirstLastPara="1" wrap="square" lIns="0" tIns="0" rIns="0" bIns="0" anchor="t" anchorCtr="0">
              <a:noAutofit/>
            </a:bodyPr>
            <a:lstStyle/>
            <a:p>
              <a:pPr lvl="0">
                <a:buClr>
                  <a:schemeClr val="dk1"/>
                </a:buClr>
                <a:buSzPts val="1400"/>
              </a:pPr>
              <a:r>
                <a:rPr lang="en-US" sz="1200" dirty="0">
                  <a:solidFill>
                    <a:schemeClr val="dk1"/>
                  </a:solidFill>
                </a:rPr>
                <a:t>Total echolocation bouts</a:t>
              </a:r>
              <a:endParaRPr lang="en-US" sz="1050" dirty="0"/>
            </a:p>
            <a:p>
              <a:pPr lvl="0">
                <a:spcBef>
                  <a:spcPts val="500"/>
                </a:spcBef>
                <a:buClr>
                  <a:schemeClr val="dk1"/>
                </a:buClr>
                <a:buSzPts val="1400"/>
              </a:pPr>
              <a:r>
                <a:rPr lang="en-US" sz="1200" dirty="0">
                  <a:solidFill>
                    <a:schemeClr val="dk1"/>
                  </a:solidFill>
                </a:rPr>
                <a:t>Total whistles</a:t>
              </a:r>
              <a:endParaRPr lang="en-US" sz="1050" dirty="0"/>
            </a:p>
            <a:p>
              <a:pPr lvl="0">
                <a:spcBef>
                  <a:spcPts val="500"/>
                </a:spcBef>
                <a:buClr>
                  <a:schemeClr val="dk1"/>
                </a:buClr>
                <a:buSzPts val="1400"/>
              </a:pPr>
              <a:r>
                <a:rPr lang="en-US" sz="1200" dirty="0">
                  <a:solidFill>
                    <a:schemeClr val="dk1"/>
                  </a:solidFill>
                </a:rPr>
                <a:t>Total burst pulses</a:t>
              </a:r>
              <a:endParaRPr lang="en-US" sz="1050" dirty="0"/>
            </a:p>
            <a:p>
              <a:pPr lvl="0">
                <a:spcBef>
                  <a:spcPts val="500"/>
                </a:spcBef>
                <a:buClr>
                  <a:schemeClr val="dk1"/>
                </a:buClr>
                <a:buSzPts val="1400"/>
              </a:pPr>
              <a:r>
                <a:rPr lang="en-US" sz="1200" dirty="0">
                  <a:solidFill>
                    <a:schemeClr val="dk1"/>
                  </a:solidFill>
                </a:rPr>
                <a:t>Total vocalizations</a:t>
              </a:r>
              <a:endParaRPr lang="en-US" sz="1050" dirty="0"/>
            </a:p>
            <a:p>
              <a:pPr lvl="0">
                <a:spcBef>
                  <a:spcPts val="500"/>
                </a:spcBef>
                <a:buClr>
                  <a:schemeClr val="dk1"/>
                </a:buClr>
                <a:buSzPts val="1400"/>
              </a:pPr>
              <a:r>
                <a:rPr lang="en-US" sz="1200" dirty="0">
                  <a:solidFill>
                    <a:schemeClr val="dk1"/>
                  </a:solidFill>
                </a:rPr>
                <a:t>Noise Ratio</a:t>
              </a:r>
              <a:endParaRPr lang="en-US" sz="1050" dirty="0"/>
            </a:p>
            <a:p>
              <a:pPr lvl="0">
                <a:spcBef>
                  <a:spcPts val="500"/>
                </a:spcBef>
                <a:buClr>
                  <a:schemeClr val="dk1"/>
                </a:buClr>
                <a:buSzPts val="1400"/>
              </a:pPr>
              <a:r>
                <a:rPr lang="en-US" sz="1200" dirty="0">
                  <a:solidFill>
                    <a:schemeClr val="dk1"/>
                  </a:solidFill>
                </a:rPr>
                <a:t>Fish calling scores: </a:t>
              </a:r>
              <a:endParaRPr lang="en-US" sz="1050" dirty="0"/>
            </a:p>
            <a:p>
              <a:pPr lvl="0">
                <a:spcBef>
                  <a:spcPts val="500"/>
                </a:spcBef>
                <a:buClr>
                  <a:schemeClr val="dk1"/>
                </a:buClr>
                <a:buSzPts val="1400"/>
              </a:pPr>
              <a:r>
                <a:rPr lang="en-US" sz="1200" dirty="0">
                  <a:solidFill>
                    <a:schemeClr val="dk1"/>
                  </a:solidFill>
                </a:rPr>
                <a:t>(0 – no calls, 1 – one, 2 – multiple, 3 – chorusing)</a:t>
              </a:r>
              <a:endParaRPr lang="en-US" sz="1050" dirty="0"/>
            </a:p>
          </p:txBody>
        </p:sp>
        <p:sp>
          <p:nvSpPr>
            <p:cNvPr id="222" name="Google Shape;222;p30"/>
            <p:cNvSpPr/>
            <p:nvPr/>
          </p:nvSpPr>
          <p:spPr>
            <a:xfrm>
              <a:off x="7446349" y="188174"/>
              <a:ext cx="1072412" cy="1072412"/>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p>
          </p:txBody>
        </p:sp>
        <p:sp>
          <p:nvSpPr>
            <p:cNvPr id="223" name="Google Shape;223;p30"/>
            <p:cNvSpPr/>
            <p:nvPr/>
          </p:nvSpPr>
          <p:spPr>
            <a:xfrm>
              <a:off x="7446349" y="1451804"/>
              <a:ext cx="3064036" cy="45960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p>
          </p:txBody>
        </p:sp>
        <p:sp>
          <p:nvSpPr>
            <p:cNvPr id="224" name="Google Shape;224;p30"/>
            <p:cNvSpPr txBox="1"/>
            <p:nvPr/>
          </p:nvSpPr>
          <p:spPr>
            <a:xfrm>
              <a:off x="7446349" y="1451804"/>
              <a:ext cx="3064036" cy="45960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Rounded"/>
                <a:buNone/>
              </a:pPr>
              <a:r>
                <a:rPr lang="en" sz="1600" b="1" dirty="0">
                  <a:solidFill>
                    <a:schemeClr val="dk1"/>
                  </a:solidFill>
                  <a:latin typeface="Arial" panose="020B0604020202020204" pitchFamily="34" charset="0"/>
                  <a:ea typeface="Arial Rounded"/>
                  <a:cs typeface="Arial" panose="020B0604020202020204" pitchFamily="34" charset="0"/>
                  <a:sym typeface="Arial Rounded"/>
                </a:rPr>
                <a:t>Additional factors  </a:t>
              </a:r>
              <a:endParaRPr sz="1050" b="1" dirty="0">
                <a:latin typeface="Arial" panose="020B0604020202020204" pitchFamily="34" charset="0"/>
                <a:cs typeface="Arial" panose="020B0604020202020204" pitchFamily="34" charset="0"/>
              </a:endParaRPr>
            </a:p>
          </p:txBody>
        </p:sp>
        <p:sp>
          <p:nvSpPr>
            <p:cNvPr id="225" name="Google Shape;225;p30"/>
            <p:cNvSpPr/>
            <p:nvPr/>
          </p:nvSpPr>
          <p:spPr>
            <a:xfrm>
              <a:off x="7446349" y="2000349"/>
              <a:ext cx="3064036" cy="2634761"/>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p>
          </p:txBody>
        </p:sp>
        <p:sp>
          <p:nvSpPr>
            <p:cNvPr id="226" name="Google Shape;226;p30"/>
            <p:cNvSpPr txBox="1"/>
            <p:nvPr/>
          </p:nvSpPr>
          <p:spPr>
            <a:xfrm>
              <a:off x="7446349" y="2000349"/>
              <a:ext cx="3064036" cy="263476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200" dirty="0">
                  <a:solidFill>
                    <a:schemeClr val="dk1"/>
                  </a:solidFill>
                  <a:latin typeface="Arial"/>
                  <a:ea typeface="Arial"/>
                  <a:cs typeface="Arial"/>
                  <a:sym typeface="Arial"/>
                </a:rPr>
                <a:t>Site</a:t>
              </a:r>
              <a:endParaRPr sz="1050" dirty="0"/>
            </a:p>
            <a:p>
              <a:pPr marL="0" marR="0" lvl="0" indent="0" algn="l" rtl="0">
                <a:lnSpc>
                  <a:spcPct val="100000"/>
                </a:lnSpc>
                <a:spcBef>
                  <a:spcPts val="500"/>
                </a:spcBef>
                <a:spcAft>
                  <a:spcPts val="0"/>
                </a:spcAft>
                <a:buClr>
                  <a:schemeClr val="dk1"/>
                </a:buClr>
                <a:buSzPts val="1400"/>
                <a:buFont typeface="Arial"/>
                <a:buNone/>
              </a:pPr>
              <a:r>
                <a:rPr lang="en" sz="1200" dirty="0">
                  <a:solidFill>
                    <a:schemeClr val="dk1"/>
                  </a:solidFill>
                </a:rPr>
                <a:t>S</a:t>
              </a:r>
              <a:r>
                <a:rPr lang="en" sz="1200" dirty="0">
                  <a:solidFill>
                    <a:schemeClr val="dk1"/>
                  </a:solidFill>
                  <a:latin typeface="Arial"/>
                  <a:ea typeface="Arial"/>
                  <a:cs typeface="Arial"/>
                  <a:sym typeface="Arial"/>
                </a:rPr>
                <a:t>eason</a:t>
              </a:r>
            </a:p>
            <a:p>
              <a:pPr marL="0" marR="0" lvl="0" indent="0" algn="l" rtl="0">
                <a:lnSpc>
                  <a:spcPct val="100000"/>
                </a:lnSpc>
                <a:spcBef>
                  <a:spcPts val="500"/>
                </a:spcBef>
                <a:spcAft>
                  <a:spcPts val="0"/>
                </a:spcAft>
                <a:buClr>
                  <a:schemeClr val="dk1"/>
                </a:buClr>
                <a:buSzPts val="1400"/>
                <a:buFont typeface="Arial"/>
                <a:buNone/>
              </a:pPr>
              <a:endParaRPr sz="1050" dirty="0"/>
            </a:p>
          </p:txBody>
        </p:sp>
      </p:grpSp>
      <p:sp>
        <p:nvSpPr>
          <p:cNvPr id="227" name="Google Shape;227;p30"/>
          <p:cNvSpPr txBox="1"/>
          <p:nvPr/>
        </p:nvSpPr>
        <p:spPr>
          <a:xfrm>
            <a:off x="1519975" y="3917517"/>
            <a:ext cx="6104049" cy="90021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dirty="0">
                <a:solidFill>
                  <a:srgbClr val="1C6294"/>
                </a:solidFill>
                <a:latin typeface="Arial"/>
                <a:ea typeface="Arial"/>
                <a:cs typeface="Arial"/>
                <a:sym typeface="Arial"/>
              </a:rPr>
              <a:t>y ~ x</a:t>
            </a:r>
            <a:endParaRPr dirty="0"/>
          </a:p>
          <a:p>
            <a:pPr marL="0" marR="0" lvl="0" indent="0" algn="l" rtl="0">
              <a:spcBef>
                <a:spcPts val="0"/>
              </a:spcBef>
              <a:spcAft>
                <a:spcPts val="0"/>
              </a:spcAft>
              <a:buNone/>
            </a:pPr>
            <a:r>
              <a:rPr lang="en-US" sz="1800" b="1" dirty="0">
                <a:solidFill>
                  <a:srgbClr val="1C6294"/>
                </a:solidFill>
              </a:rPr>
              <a:t>L</a:t>
            </a:r>
            <a:r>
              <a:rPr lang="en" sz="1800" b="1" dirty="0">
                <a:solidFill>
                  <a:srgbClr val="1C6294"/>
                </a:solidFill>
              </a:rPr>
              <a:t>og+1(total) ~ total dolphins </a:t>
            </a:r>
            <a:r>
              <a:rPr lang="en" sz="1800" b="1" dirty="0">
                <a:solidFill>
                  <a:srgbClr val="1C6294"/>
                </a:solidFill>
                <a:sym typeface="Arial"/>
              </a:rPr>
              <a:t>+ site + season + fish calling score sums + noise-ratio</a:t>
            </a:r>
            <a:endParaRPr dirty="0"/>
          </a:p>
        </p:txBody>
      </p:sp>
      <p:sp>
        <p:nvSpPr>
          <p:cNvPr id="228" name="Google Shape;228;p30"/>
          <p:cNvSpPr txBox="1"/>
          <p:nvPr/>
        </p:nvSpPr>
        <p:spPr>
          <a:xfrm>
            <a:off x="1872548" y="1330700"/>
            <a:ext cx="1261710" cy="838661"/>
          </a:xfrm>
          <a:prstGeom prst="rect">
            <a:avLst/>
          </a:prstGeom>
          <a:noFill/>
          <a:ln>
            <a:noFill/>
          </a:ln>
        </p:spPr>
        <p:txBody>
          <a:bodyPr spcFirstLastPara="1" wrap="square" lIns="68575" tIns="34275" rIns="68575" bIns="34275" anchor="t" anchorCtr="0">
            <a:spAutoFit/>
          </a:bodyPr>
          <a:lstStyle/>
          <a:p>
            <a:pPr lvl="0" algn="ctr"/>
            <a:r>
              <a:rPr lang="en" sz="1000" dirty="0">
                <a:solidFill>
                  <a:schemeClr val="accent6"/>
                </a:solidFill>
                <a:latin typeface="Calibri"/>
                <a:ea typeface="Calibri"/>
                <a:cs typeface="Calibri"/>
                <a:sym typeface="Calibri"/>
              </a:rPr>
              <a:t>start and end times of sightings were matched to times of acoustic surveying (every 20 mins) </a:t>
            </a:r>
          </a:p>
        </p:txBody>
      </p:sp>
      <p:cxnSp>
        <p:nvCxnSpPr>
          <p:cNvPr id="3" name="Straight Arrow Connector 2">
            <a:extLst>
              <a:ext uri="{FF2B5EF4-FFF2-40B4-BE49-F238E27FC236}">
                <a16:creationId xmlns:a16="http://schemas.microsoft.com/office/drawing/2014/main" id="{6D282903-B07F-A79C-C99E-5EE94A6C814B}"/>
              </a:ext>
            </a:extLst>
          </p:cNvPr>
          <p:cNvCxnSpPr/>
          <p:nvPr/>
        </p:nvCxnSpPr>
        <p:spPr>
          <a:xfrm>
            <a:off x="2043819" y="2281083"/>
            <a:ext cx="924232"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3" name="Google Shape;228;p30">
            <a:extLst>
              <a:ext uri="{FF2B5EF4-FFF2-40B4-BE49-F238E27FC236}">
                <a16:creationId xmlns:a16="http://schemas.microsoft.com/office/drawing/2014/main" id="{8DFBEEC8-B71D-5B8C-9E18-A4381509BB38}"/>
              </a:ext>
            </a:extLst>
          </p:cNvPr>
          <p:cNvSpPr txBox="1"/>
          <p:nvPr/>
        </p:nvSpPr>
        <p:spPr>
          <a:xfrm>
            <a:off x="5216108" y="1407643"/>
            <a:ext cx="942974" cy="684773"/>
          </a:xfrm>
          <a:prstGeom prst="rect">
            <a:avLst/>
          </a:prstGeom>
          <a:noFill/>
          <a:ln>
            <a:noFill/>
          </a:ln>
        </p:spPr>
        <p:txBody>
          <a:bodyPr spcFirstLastPara="1" wrap="square" lIns="68575" tIns="34275" rIns="68575" bIns="34275" anchor="t" anchorCtr="0">
            <a:spAutoFit/>
          </a:bodyPr>
          <a:lstStyle/>
          <a:p>
            <a:pPr lvl="0" algn="ctr"/>
            <a:r>
              <a:rPr lang="en-US" sz="1000" dirty="0">
                <a:solidFill>
                  <a:schemeClr val="accent6"/>
                </a:solidFill>
                <a:latin typeface="Calibri"/>
                <a:ea typeface="Calibri"/>
                <a:cs typeface="Calibri"/>
                <a:sym typeface="Calibri"/>
              </a:rPr>
              <a:t>T</a:t>
            </a:r>
            <a:r>
              <a:rPr lang="en" sz="1000" dirty="0">
                <a:solidFill>
                  <a:schemeClr val="accent6"/>
                </a:solidFill>
                <a:latin typeface="Calibri"/>
                <a:ea typeface="Calibri"/>
                <a:cs typeface="Calibri"/>
                <a:sym typeface="Calibri"/>
              </a:rPr>
              <a:t>o understand spatial and temporal patterns </a:t>
            </a:r>
          </a:p>
        </p:txBody>
      </p:sp>
      <p:cxnSp>
        <p:nvCxnSpPr>
          <p:cNvPr id="24" name="Straight Arrow Connector 23">
            <a:extLst>
              <a:ext uri="{FF2B5EF4-FFF2-40B4-BE49-F238E27FC236}">
                <a16:creationId xmlns:a16="http://schemas.microsoft.com/office/drawing/2014/main" id="{7A52E555-E6EA-1877-58DB-882CE0993DCB}"/>
              </a:ext>
            </a:extLst>
          </p:cNvPr>
          <p:cNvCxnSpPr/>
          <p:nvPr/>
        </p:nvCxnSpPr>
        <p:spPr>
          <a:xfrm>
            <a:off x="5238039" y="2305423"/>
            <a:ext cx="924232"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1000"/>
                                        <p:tgtEl>
                                          <p:spTgt spid="2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8"/>
                                        </p:tgtEl>
                                        <p:attrNameLst>
                                          <p:attrName>style.visibility</p:attrName>
                                        </p:attrNameLst>
                                      </p:cBhvr>
                                      <p:to>
                                        <p:strVal val="visible"/>
                                      </p:to>
                                    </p:set>
                                    <p:animEffect transition="in" filter="fade">
                                      <p:cBhvr>
                                        <p:cTn id="12" dur="500"/>
                                        <p:tgtEl>
                                          <p:spTgt spid="2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1378D42E-70C3-FF7E-578E-BA605473D6F4}"/>
              </a:ext>
            </a:extLst>
          </p:cNvPr>
          <p:cNvPicPr>
            <a:picLocks noChangeAspect="1"/>
          </p:cNvPicPr>
          <p:nvPr/>
        </p:nvPicPr>
        <p:blipFill rotWithShape="1">
          <a:blip r:embed="rId2">
            <a:extLst>
              <a:ext uri="{28A0092B-C50C-407E-A947-70E740481C1C}">
                <a14:useLocalDpi xmlns:a14="http://schemas.microsoft.com/office/drawing/2010/main" val="0"/>
              </a:ext>
            </a:extLst>
          </a:blip>
          <a:srcRect r="6938" b="23787"/>
          <a:stretch/>
        </p:blipFill>
        <p:spPr>
          <a:xfrm>
            <a:off x="117987" y="98322"/>
            <a:ext cx="5397910" cy="3415901"/>
          </a:xfrm>
          <a:prstGeom prst="rect">
            <a:avLst/>
          </a:prstGeom>
        </p:spPr>
      </p:pic>
      <p:pic>
        <p:nvPicPr>
          <p:cNvPr id="6" name="Picture 5" descr="Diagram&#10;&#10;Description automatically generated">
            <a:extLst>
              <a:ext uri="{FF2B5EF4-FFF2-40B4-BE49-F238E27FC236}">
                <a16:creationId xmlns:a16="http://schemas.microsoft.com/office/drawing/2014/main" id="{066EEA83-DB21-E89A-759C-7AD11A6168ED}"/>
              </a:ext>
            </a:extLst>
          </p:cNvPr>
          <p:cNvPicPr>
            <a:picLocks noChangeAspect="1"/>
          </p:cNvPicPr>
          <p:nvPr/>
        </p:nvPicPr>
        <p:blipFill>
          <a:blip r:embed="rId3"/>
          <a:stretch>
            <a:fillRect/>
          </a:stretch>
        </p:blipFill>
        <p:spPr>
          <a:xfrm>
            <a:off x="2816942" y="863791"/>
            <a:ext cx="5795671" cy="4181387"/>
          </a:xfrm>
          <a:prstGeom prst="rect">
            <a:avLst/>
          </a:prstGeom>
        </p:spPr>
      </p:pic>
    </p:spTree>
    <p:extLst>
      <p:ext uri="{BB962C8B-B14F-4D97-AF65-F5344CB8AC3E}">
        <p14:creationId xmlns:p14="http://schemas.microsoft.com/office/powerpoint/2010/main" val="258736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9" name="Picture 18" descr="Chart, scatter chart, box and whisker chart&#10;&#10;Description automatically generated">
            <a:extLst>
              <a:ext uri="{FF2B5EF4-FFF2-40B4-BE49-F238E27FC236}">
                <a16:creationId xmlns:a16="http://schemas.microsoft.com/office/drawing/2014/main" id="{CDFBB7F6-6F31-561A-2776-7413B2675C2D}"/>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b="6083"/>
          <a:stretch/>
        </p:blipFill>
        <p:spPr>
          <a:xfrm>
            <a:off x="614344" y="5979040"/>
            <a:ext cx="2720003" cy="3151716"/>
          </a:xfrm>
          <a:prstGeom prst="rect">
            <a:avLst/>
          </a:prstGeom>
        </p:spPr>
      </p:pic>
      <p:pic>
        <p:nvPicPr>
          <p:cNvPr id="20" name="Picture 19" descr="Chart, scatter chart, box and whisker chart&#10;&#10;Description automatically generated">
            <a:extLst>
              <a:ext uri="{FF2B5EF4-FFF2-40B4-BE49-F238E27FC236}">
                <a16:creationId xmlns:a16="http://schemas.microsoft.com/office/drawing/2014/main" id="{8C5536BC-A866-9C7E-6029-54EFE0E66384}"/>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b="6083"/>
          <a:stretch/>
        </p:blipFill>
        <p:spPr>
          <a:xfrm>
            <a:off x="3356581" y="5994806"/>
            <a:ext cx="2720003" cy="3151716"/>
          </a:xfrm>
          <a:prstGeom prst="rect">
            <a:avLst/>
          </a:prstGeom>
        </p:spPr>
      </p:pic>
      <p:pic>
        <p:nvPicPr>
          <p:cNvPr id="5" name="Picture 4" descr="Chart, scatter chart&#10;&#10;Description automatically generated">
            <a:extLst>
              <a:ext uri="{FF2B5EF4-FFF2-40B4-BE49-F238E27FC236}">
                <a16:creationId xmlns:a16="http://schemas.microsoft.com/office/drawing/2014/main" id="{EC6DAA6C-3DED-A54C-C612-5640F6506CC6}"/>
              </a:ext>
            </a:extLst>
          </p:cNvPr>
          <p:cNvPicPr>
            <a:picLocks noChangeAspect="1"/>
          </p:cNvPicPr>
          <p:nvPr/>
        </p:nvPicPr>
        <p:blipFill>
          <a:blip r:embed="rId5"/>
          <a:stretch>
            <a:fillRect/>
          </a:stretch>
        </p:blipFill>
        <p:spPr>
          <a:xfrm>
            <a:off x="4341891" y="355824"/>
            <a:ext cx="3940187" cy="2430635"/>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655CEB90-A50E-B37B-BE08-1654B02F8178}"/>
              </a:ext>
            </a:extLst>
          </p:cNvPr>
          <p:cNvPicPr>
            <a:picLocks noChangeAspect="1"/>
          </p:cNvPicPr>
          <p:nvPr/>
        </p:nvPicPr>
        <p:blipFill>
          <a:blip r:embed="rId6"/>
          <a:stretch>
            <a:fillRect/>
          </a:stretch>
        </p:blipFill>
        <p:spPr>
          <a:xfrm>
            <a:off x="401029" y="2680321"/>
            <a:ext cx="3942893" cy="2432304"/>
          </a:xfrm>
          <a:prstGeom prst="rect">
            <a:avLst/>
          </a:prstGeom>
        </p:spPr>
      </p:pic>
      <p:pic>
        <p:nvPicPr>
          <p:cNvPr id="9" name="Picture 8" descr="Chart, scatter chart&#10;&#10;Description automatically generated">
            <a:extLst>
              <a:ext uri="{FF2B5EF4-FFF2-40B4-BE49-F238E27FC236}">
                <a16:creationId xmlns:a16="http://schemas.microsoft.com/office/drawing/2014/main" id="{31804A25-0DA7-BFAB-9015-016718337336}"/>
              </a:ext>
            </a:extLst>
          </p:cNvPr>
          <p:cNvPicPr>
            <a:picLocks noChangeAspect="1"/>
          </p:cNvPicPr>
          <p:nvPr/>
        </p:nvPicPr>
        <p:blipFill>
          <a:blip r:embed="rId7"/>
          <a:stretch>
            <a:fillRect/>
          </a:stretch>
        </p:blipFill>
        <p:spPr>
          <a:xfrm>
            <a:off x="403060" y="369825"/>
            <a:ext cx="3940185" cy="2430634"/>
          </a:xfrm>
          <a:prstGeom prst="rect">
            <a:avLst/>
          </a:prstGeom>
        </p:spPr>
      </p:pic>
      <p:pic>
        <p:nvPicPr>
          <p:cNvPr id="13" name="Picture 12" descr="Chart, scatter chart&#10;&#10;Description automatically generated">
            <a:extLst>
              <a:ext uri="{FF2B5EF4-FFF2-40B4-BE49-F238E27FC236}">
                <a16:creationId xmlns:a16="http://schemas.microsoft.com/office/drawing/2014/main" id="{B3743884-4EFB-C7BC-BC9F-0851571FF829}"/>
              </a:ext>
            </a:extLst>
          </p:cNvPr>
          <p:cNvPicPr>
            <a:picLocks noChangeAspect="1"/>
          </p:cNvPicPr>
          <p:nvPr/>
        </p:nvPicPr>
        <p:blipFill>
          <a:blip r:embed="rId8"/>
          <a:stretch>
            <a:fillRect/>
          </a:stretch>
        </p:blipFill>
        <p:spPr>
          <a:xfrm>
            <a:off x="4341215" y="2667990"/>
            <a:ext cx="3942893" cy="2432304"/>
          </a:xfrm>
          <a:prstGeom prst="rect">
            <a:avLst/>
          </a:prstGeom>
        </p:spPr>
      </p:pic>
      <p:sp>
        <p:nvSpPr>
          <p:cNvPr id="14" name="TextBox 13">
            <a:extLst>
              <a:ext uri="{FF2B5EF4-FFF2-40B4-BE49-F238E27FC236}">
                <a16:creationId xmlns:a16="http://schemas.microsoft.com/office/drawing/2014/main" id="{B44DC7E1-F8ED-2EEC-EBBC-BBD36A43EB34}"/>
              </a:ext>
            </a:extLst>
          </p:cNvPr>
          <p:cNvSpPr txBox="1"/>
          <p:nvPr/>
        </p:nvSpPr>
        <p:spPr>
          <a:xfrm>
            <a:off x="719418" y="282956"/>
            <a:ext cx="1752731" cy="276999"/>
          </a:xfrm>
          <a:prstGeom prst="rect">
            <a:avLst/>
          </a:prstGeom>
          <a:noFill/>
        </p:spPr>
        <p:txBody>
          <a:bodyPr wrap="square" rtlCol="0">
            <a:spAutoFit/>
          </a:bodyPr>
          <a:lstStyle/>
          <a:p>
            <a:r>
              <a:rPr lang="en-US" sz="1200" dirty="0"/>
              <a:t>Total vocalizations</a:t>
            </a:r>
          </a:p>
        </p:txBody>
      </p:sp>
      <p:sp>
        <p:nvSpPr>
          <p:cNvPr id="36" name="TextBox 35">
            <a:extLst>
              <a:ext uri="{FF2B5EF4-FFF2-40B4-BE49-F238E27FC236}">
                <a16:creationId xmlns:a16="http://schemas.microsoft.com/office/drawing/2014/main" id="{B243A493-71E2-D64C-04E1-5EBB3E6F0472}"/>
              </a:ext>
            </a:extLst>
          </p:cNvPr>
          <p:cNvSpPr txBox="1"/>
          <p:nvPr/>
        </p:nvSpPr>
        <p:spPr>
          <a:xfrm>
            <a:off x="4556544" y="282956"/>
            <a:ext cx="1752731" cy="276999"/>
          </a:xfrm>
          <a:prstGeom prst="rect">
            <a:avLst/>
          </a:prstGeom>
          <a:noFill/>
        </p:spPr>
        <p:txBody>
          <a:bodyPr wrap="square" rtlCol="0">
            <a:spAutoFit/>
          </a:bodyPr>
          <a:lstStyle/>
          <a:p>
            <a:r>
              <a:rPr lang="en-US" sz="1200" dirty="0"/>
              <a:t>Echolocation Bouts</a:t>
            </a:r>
          </a:p>
        </p:txBody>
      </p:sp>
      <p:sp>
        <p:nvSpPr>
          <p:cNvPr id="37" name="TextBox 36">
            <a:extLst>
              <a:ext uri="{FF2B5EF4-FFF2-40B4-BE49-F238E27FC236}">
                <a16:creationId xmlns:a16="http://schemas.microsoft.com/office/drawing/2014/main" id="{7F3AA8CD-D289-FFCB-01A3-9EBE2E543B07}"/>
              </a:ext>
            </a:extLst>
          </p:cNvPr>
          <p:cNvSpPr txBox="1"/>
          <p:nvPr/>
        </p:nvSpPr>
        <p:spPr>
          <a:xfrm>
            <a:off x="719418" y="2583549"/>
            <a:ext cx="1752731" cy="276999"/>
          </a:xfrm>
          <a:prstGeom prst="rect">
            <a:avLst/>
          </a:prstGeom>
          <a:noFill/>
        </p:spPr>
        <p:txBody>
          <a:bodyPr wrap="square" rtlCol="0">
            <a:spAutoFit/>
          </a:bodyPr>
          <a:lstStyle/>
          <a:p>
            <a:r>
              <a:rPr lang="en-US" sz="1200" dirty="0"/>
              <a:t>Burst Pulses</a:t>
            </a:r>
          </a:p>
        </p:txBody>
      </p:sp>
      <p:sp>
        <p:nvSpPr>
          <p:cNvPr id="38" name="TextBox 37">
            <a:extLst>
              <a:ext uri="{FF2B5EF4-FFF2-40B4-BE49-F238E27FC236}">
                <a16:creationId xmlns:a16="http://schemas.microsoft.com/office/drawing/2014/main" id="{18280A53-E0B1-E854-5416-1BE8783FF0F0}"/>
              </a:ext>
            </a:extLst>
          </p:cNvPr>
          <p:cNvSpPr txBox="1"/>
          <p:nvPr/>
        </p:nvSpPr>
        <p:spPr>
          <a:xfrm>
            <a:off x="4572000" y="2585263"/>
            <a:ext cx="1752731" cy="276999"/>
          </a:xfrm>
          <a:prstGeom prst="rect">
            <a:avLst/>
          </a:prstGeom>
          <a:noFill/>
        </p:spPr>
        <p:txBody>
          <a:bodyPr wrap="square" rtlCol="0">
            <a:spAutoFit/>
          </a:bodyPr>
          <a:lstStyle/>
          <a:p>
            <a:r>
              <a:rPr lang="en-US" sz="1200" dirty="0"/>
              <a:t>Whistles</a:t>
            </a:r>
          </a:p>
        </p:txBody>
      </p:sp>
    </p:spTree>
    <p:extLst>
      <p:ext uri="{BB962C8B-B14F-4D97-AF65-F5344CB8AC3E}">
        <p14:creationId xmlns:p14="http://schemas.microsoft.com/office/powerpoint/2010/main" val="3714165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9D34F014-A3A2-72EC-86C2-7929D09FF609}"/>
              </a:ext>
            </a:extLst>
          </p:cNvPr>
          <p:cNvGraphicFramePr>
            <a:graphicFrameLocks noGrp="1"/>
          </p:cNvGraphicFramePr>
          <p:nvPr>
            <p:extLst>
              <p:ext uri="{D42A27DB-BD31-4B8C-83A1-F6EECF244321}">
                <p14:modId xmlns:p14="http://schemas.microsoft.com/office/powerpoint/2010/main" val="618603861"/>
              </p:ext>
            </p:extLst>
          </p:nvPr>
        </p:nvGraphicFramePr>
        <p:xfrm>
          <a:off x="342902" y="363071"/>
          <a:ext cx="4184649" cy="4440575"/>
        </p:xfrm>
        <a:graphic>
          <a:graphicData uri="http://schemas.openxmlformats.org/drawingml/2006/table">
            <a:tbl>
              <a:tblPr>
                <a:tableStyleId>{F5AB1C69-6EDB-4FF4-983F-18BD219EF322}</a:tableStyleId>
              </a:tblPr>
              <a:tblGrid>
                <a:gridCol w="430324">
                  <a:extLst>
                    <a:ext uri="{9D8B030D-6E8A-4147-A177-3AD203B41FA5}">
                      <a16:colId xmlns:a16="http://schemas.microsoft.com/office/drawing/2014/main" val="88958404"/>
                    </a:ext>
                  </a:extLst>
                </a:gridCol>
                <a:gridCol w="1131974">
                  <a:extLst>
                    <a:ext uri="{9D8B030D-6E8A-4147-A177-3AD203B41FA5}">
                      <a16:colId xmlns:a16="http://schemas.microsoft.com/office/drawing/2014/main" val="2173263213"/>
                    </a:ext>
                  </a:extLst>
                </a:gridCol>
                <a:gridCol w="2192027">
                  <a:extLst>
                    <a:ext uri="{9D8B030D-6E8A-4147-A177-3AD203B41FA5}">
                      <a16:colId xmlns:a16="http://schemas.microsoft.com/office/drawing/2014/main" val="3720298846"/>
                    </a:ext>
                  </a:extLst>
                </a:gridCol>
                <a:gridCol w="430324">
                  <a:extLst>
                    <a:ext uri="{9D8B030D-6E8A-4147-A177-3AD203B41FA5}">
                      <a16:colId xmlns:a16="http://schemas.microsoft.com/office/drawing/2014/main" val="1645045682"/>
                    </a:ext>
                  </a:extLst>
                </a:gridCol>
              </a:tblGrid>
              <a:tr h="241706">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gridSpan="2">
                  <a:txBody>
                    <a:bodyPr/>
                    <a:lstStyle/>
                    <a:p>
                      <a:pPr algn="l" fontAlgn="b"/>
                      <a:r>
                        <a:rPr lang="en-US" sz="700" b="1" i="0" u="none" strike="noStrike" dirty="0">
                          <a:solidFill>
                            <a:srgbClr val="000000"/>
                          </a:solidFill>
                          <a:effectLst/>
                          <a:latin typeface="Calibri" panose="020F0502020204030204" pitchFamily="34" charset="0"/>
                        </a:rPr>
                        <a:t>D</a:t>
                      </a:r>
                      <a:r>
                        <a:rPr lang="en-US" sz="800" b="1" i="0" u="none" strike="noStrike" dirty="0">
                          <a:solidFill>
                            <a:srgbClr val="000000"/>
                          </a:solidFill>
                          <a:effectLst/>
                          <a:latin typeface="Calibri" panose="020F0502020204030204" pitchFamily="34" charset="0"/>
                        </a:rPr>
                        <a:t>olphin Sighting Abundance Models</a:t>
                      </a:r>
                    </a:p>
                  </a:txBody>
                  <a:tcPr marL="3064" marR="3064" marT="3064"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algn="l" fontAlgn="b"/>
                      <a:endParaRPr lang="en-US" sz="600" b="0" i="0" u="none" strike="noStrike">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626755891"/>
                  </a:ext>
                </a:extLst>
              </a:tr>
              <a:tr h="222691">
                <a:tc>
                  <a:txBody>
                    <a:bodyPr/>
                    <a:lstStyle/>
                    <a:p>
                      <a:pPr algn="l" fontAlgn="b"/>
                      <a:endParaRPr lang="en-US" sz="600" b="0" i="0" u="none" strike="noStrike">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700" b="1" i="0" u="none" strike="noStrike" dirty="0">
                          <a:solidFill>
                            <a:srgbClr val="000000"/>
                          </a:solidFill>
                          <a:effectLst/>
                          <a:latin typeface="Calibri" panose="020F0502020204030204" pitchFamily="34" charset="0"/>
                        </a:rPr>
                        <a:t>Generalized Linear Model</a:t>
                      </a:r>
                    </a:p>
                  </a:txBody>
                  <a:tcPr marL="3064" marR="3064" marT="3064"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600" b="1" i="0" u="none" strike="noStrike" dirty="0">
                          <a:solidFill>
                            <a:srgbClr val="000000"/>
                          </a:solidFill>
                          <a:effectLst/>
                          <a:latin typeface="Calibri" panose="020F0502020204030204" pitchFamily="34" charset="0"/>
                        </a:rPr>
                        <a:t>Variables Tested</a:t>
                      </a:r>
                    </a:p>
                  </a:txBody>
                  <a:tcPr marL="3064" marR="3064" marT="3064"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04531452"/>
                  </a:ext>
                </a:extLst>
              </a:tr>
              <a:tr h="222691">
                <a:tc>
                  <a:txBody>
                    <a:bodyPr/>
                    <a:lstStyle/>
                    <a:p>
                      <a:pPr algn="l" fontAlgn="b"/>
                      <a:endParaRPr lang="en-US" sz="600" b="0" i="1" u="none" strike="noStrike" dirty="0">
                        <a:effectLst/>
                        <a:latin typeface="Arial" panose="020B0604020202020204" pitchFamily="34" charset="0"/>
                        <a:cs typeface="Arial" panose="020B0604020202020204" pitchFamily="34" charset="0"/>
                      </a:endParaRPr>
                    </a:p>
                  </a:txBody>
                  <a:tcPr marL="3064" marR="3064" marT="306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1" u="none" strike="noStrike" dirty="0">
                          <a:solidFill>
                            <a:srgbClr val="000000"/>
                          </a:solidFill>
                          <a:effectLst/>
                          <a:latin typeface="Arial" panose="020B0604020202020204" pitchFamily="34" charset="0"/>
                          <a:cs typeface="Arial" panose="020B0604020202020204" pitchFamily="34" charset="0"/>
                        </a:rPr>
                        <a:t>Response Variable</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a:solidFill>
                            <a:srgbClr val="000000"/>
                          </a:solidFill>
                          <a:effectLst/>
                          <a:latin typeface="Arial" panose="020B0604020202020204" pitchFamily="34" charset="0"/>
                          <a:cs typeface="Arial" panose="020B0604020202020204" pitchFamily="34" charset="0"/>
                        </a:rPr>
                        <a:t>Total Dolphin Vocalizations</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533679"/>
                  </a:ext>
                </a:extLst>
              </a:tr>
              <a:tr h="222691">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   </a:t>
                      </a:r>
                      <a:r>
                        <a:rPr lang="en-US" sz="700" b="0" i="1" u="none" strike="noStrike" dirty="0">
                          <a:solidFill>
                            <a:srgbClr val="000000"/>
                          </a:solidFill>
                          <a:effectLst/>
                          <a:latin typeface="Arial" panose="020B0604020202020204" pitchFamily="34" charset="0"/>
                          <a:cs typeface="Arial" panose="020B0604020202020204" pitchFamily="34" charset="0"/>
                        </a:rPr>
                        <a:t>Explanatory Variable</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Total Dolphins Sighted</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4611013"/>
                  </a:ext>
                </a:extLst>
              </a:tr>
              <a:tr h="125026">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1" u="none" strike="noStrike" dirty="0">
                          <a:solidFill>
                            <a:srgbClr val="000000"/>
                          </a:solidFill>
                          <a:effectLst/>
                          <a:latin typeface="Arial" panose="020B0604020202020204" pitchFamily="34" charset="0"/>
                          <a:cs typeface="Arial" panose="020B0604020202020204" pitchFamily="34" charset="0"/>
                        </a:rPr>
                        <a:t>Factors</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a:solidFill>
                            <a:srgbClr val="000000"/>
                          </a:solidFill>
                          <a:effectLst/>
                          <a:latin typeface="Arial" panose="020B0604020202020204" pitchFamily="34" charset="0"/>
                          <a:cs typeface="Arial" panose="020B0604020202020204" pitchFamily="34" charset="0"/>
                        </a:rPr>
                        <a:t>Season</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32361678"/>
                  </a:ext>
                </a:extLst>
              </a:tr>
              <a:tr h="223074">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700" b="0" i="0" u="none" strike="noStrike">
                          <a:solidFill>
                            <a:srgbClr val="000000"/>
                          </a:solidFill>
                          <a:effectLst/>
                          <a:latin typeface="Arial" panose="020B0604020202020204" pitchFamily="34" charset="0"/>
                          <a:cs typeface="Arial" panose="020B0604020202020204" pitchFamily="34" charset="0"/>
                        </a:rPr>
                        <a:t>   </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Station</a:t>
                      </a:r>
                    </a:p>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Fish Calling Sums</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52361708"/>
                  </a:ext>
                </a:extLst>
              </a:tr>
              <a:tr h="222691">
                <a:tc>
                  <a:txBody>
                    <a:bodyPr/>
                    <a:lstStyle/>
                    <a:p>
                      <a:pPr algn="l" fontAlgn="b"/>
                      <a:endParaRPr lang="en-US" sz="600" b="0" i="0" u="none" strike="noStrike" dirty="0">
                        <a:effectLst/>
                        <a:latin typeface="Arial" panose="020B0604020202020204" pitchFamily="34" charset="0"/>
                        <a:cs typeface="Arial" panose="020B0604020202020204" pitchFamily="34" charset="0"/>
                      </a:endParaRPr>
                    </a:p>
                  </a:txBody>
                  <a:tcPr marL="3064" marR="3064" marT="306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700" b="1" i="0" u="none" strike="noStrike" dirty="0">
                          <a:solidFill>
                            <a:srgbClr val="000000"/>
                          </a:solidFill>
                          <a:effectLst/>
                          <a:latin typeface="Calibri" panose="020F0502020204030204" pitchFamily="34" charset="0"/>
                        </a:rPr>
                        <a:t>Generalized Linear Model</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43799171"/>
                  </a:ext>
                </a:extLst>
              </a:tr>
              <a:tr h="222691">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1" u="none" strike="noStrike">
                          <a:solidFill>
                            <a:srgbClr val="000000"/>
                          </a:solidFill>
                          <a:effectLst/>
                          <a:latin typeface="Arial" panose="020B0604020202020204" pitchFamily="34" charset="0"/>
                          <a:cs typeface="Arial" panose="020B0604020202020204" pitchFamily="34" charset="0"/>
                        </a:rPr>
                        <a:t>Response Variable</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Echolocation</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7552926"/>
                  </a:ext>
                </a:extLst>
              </a:tr>
              <a:tr h="222691">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a:solidFill>
                            <a:srgbClr val="000000"/>
                          </a:solidFill>
                          <a:effectLst/>
                          <a:latin typeface="Arial" panose="020B0604020202020204" pitchFamily="34" charset="0"/>
                          <a:cs typeface="Arial" panose="020B0604020202020204" pitchFamily="34" charset="0"/>
                        </a:rPr>
                        <a:t>   </a:t>
                      </a:r>
                      <a:r>
                        <a:rPr lang="en-US" sz="700" b="0" i="1" u="none" strike="noStrike">
                          <a:solidFill>
                            <a:srgbClr val="000000"/>
                          </a:solidFill>
                          <a:effectLst/>
                          <a:latin typeface="Arial" panose="020B0604020202020204" pitchFamily="34" charset="0"/>
                          <a:cs typeface="Arial" panose="020B0604020202020204" pitchFamily="34" charset="0"/>
                        </a:rPr>
                        <a:t>Explanatory Variable</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Total Dolphins Sighted</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68205406"/>
                  </a:ext>
                </a:extLst>
              </a:tr>
              <a:tr h="125026">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1" u="none" strike="noStrike">
                          <a:solidFill>
                            <a:srgbClr val="000000"/>
                          </a:solidFill>
                          <a:effectLst/>
                          <a:latin typeface="Arial" panose="020B0604020202020204" pitchFamily="34" charset="0"/>
                          <a:cs typeface="Arial" panose="020B0604020202020204" pitchFamily="34" charset="0"/>
                        </a:rPr>
                        <a:t>Factors</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Season</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10812774"/>
                  </a:ext>
                </a:extLst>
              </a:tr>
              <a:tr h="223074">
                <a:tc>
                  <a:txBody>
                    <a:bodyPr/>
                    <a:lstStyle/>
                    <a:p>
                      <a:pPr algn="l" fontAlgn="b"/>
                      <a:endParaRPr lang="en-US" sz="600" b="0" i="0" u="none" strike="noStrike" dirty="0">
                        <a:effectLst/>
                        <a:latin typeface="Arial" panose="020B0604020202020204" pitchFamily="34" charset="0"/>
                        <a:cs typeface="Arial" panose="020B0604020202020204" pitchFamily="34" charset="0"/>
                      </a:endParaRPr>
                    </a:p>
                  </a:txBody>
                  <a:tcPr marL="3064" marR="3064" marT="306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700" b="0" i="0" u="none" strike="noStrike">
                          <a:solidFill>
                            <a:srgbClr val="000000"/>
                          </a:solidFill>
                          <a:effectLst/>
                          <a:latin typeface="Arial" panose="020B0604020202020204" pitchFamily="34" charset="0"/>
                          <a:cs typeface="Arial" panose="020B0604020202020204" pitchFamily="34" charset="0"/>
                        </a:rPr>
                        <a:t>   </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Station</a:t>
                      </a:r>
                    </a:p>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Fish Calling Sums</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7362127"/>
                  </a:ext>
                </a:extLst>
              </a:tr>
              <a:tr h="222691">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700" b="1" i="0" u="none" strike="noStrike">
                          <a:solidFill>
                            <a:srgbClr val="000000"/>
                          </a:solidFill>
                          <a:effectLst/>
                          <a:latin typeface="Calibri" panose="020F0502020204030204" pitchFamily="34" charset="0"/>
                        </a:rPr>
                        <a:t>Generalized Linear Model</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5769088"/>
                  </a:ext>
                </a:extLst>
              </a:tr>
              <a:tr h="222691">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1" u="none" strike="noStrike">
                          <a:solidFill>
                            <a:srgbClr val="000000"/>
                          </a:solidFill>
                          <a:effectLst/>
                          <a:latin typeface="Arial" panose="020B0604020202020204" pitchFamily="34" charset="0"/>
                          <a:cs typeface="Arial" panose="020B0604020202020204" pitchFamily="34" charset="0"/>
                        </a:rPr>
                        <a:t>Response Variable</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Burst Pulses</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9990944"/>
                  </a:ext>
                </a:extLst>
              </a:tr>
              <a:tr h="222691">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a:solidFill>
                            <a:srgbClr val="000000"/>
                          </a:solidFill>
                          <a:effectLst/>
                          <a:latin typeface="Arial" panose="020B0604020202020204" pitchFamily="34" charset="0"/>
                          <a:cs typeface="Arial" panose="020B0604020202020204" pitchFamily="34" charset="0"/>
                        </a:rPr>
                        <a:t>   </a:t>
                      </a:r>
                      <a:r>
                        <a:rPr lang="en-US" sz="700" b="0" i="1" u="none" strike="noStrike">
                          <a:solidFill>
                            <a:srgbClr val="000000"/>
                          </a:solidFill>
                          <a:effectLst/>
                          <a:latin typeface="Arial" panose="020B0604020202020204" pitchFamily="34" charset="0"/>
                          <a:cs typeface="Arial" panose="020B0604020202020204" pitchFamily="34" charset="0"/>
                        </a:rPr>
                        <a:t>Explanatory Variable</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Total Dolphins Sighted</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47295145"/>
                  </a:ext>
                </a:extLst>
              </a:tr>
              <a:tr h="125026">
                <a:tc>
                  <a:txBody>
                    <a:bodyPr/>
                    <a:lstStyle/>
                    <a:p>
                      <a:pPr algn="l" fontAlgn="b"/>
                      <a:endParaRPr lang="en-US" sz="600" b="0" i="0" u="none" strike="noStrike" dirty="0">
                        <a:effectLst/>
                        <a:latin typeface="Arial" panose="020B0604020202020204" pitchFamily="34" charset="0"/>
                        <a:cs typeface="Arial" panose="020B0604020202020204" pitchFamily="34" charset="0"/>
                      </a:endParaRPr>
                    </a:p>
                  </a:txBody>
                  <a:tcPr marL="3064" marR="3064" marT="306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1" u="none" strike="noStrike">
                          <a:solidFill>
                            <a:srgbClr val="000000"/>
                          </a:solidFill>
                          <a:effectLst/>
                          <a:latin typeface="Arial" panose="020B0604020202020204" pitchFamily="34" charset="0"/>
                          <a:cs typeface="Arial" panose="020B0604020202020204" pitchFamily="34" charset="0"/>
                        </a:rPr>
                        <a:t>Factors</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Season</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48435553"/>
                  </a:ext>
                </a:extLst>
              </a:tr>
              <a:tr h="223074">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700" b="0" i="0" u="none" strike="noStrike">
                          <a:solidFill>
                            <a:srgbClr val="000000"/>
                          </a:solidFill>
                          <a:effectLst/>
                          <a:latin typeface="Arial" panose="020B0604020202020204" pitchFamily="34" charset="0"/>
                          <a:cs typeface="Arial" panose="020B0604020202020204" pitchFamily="34" charset="0"/>
                        </a:rPr>
                        <a:t>   </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a:solidFill>
                            <a:srgbClr val="000000"/>
                          </a:solidFill>
                          <a:effectLst/>
                          <a:latin typeface="Arial" panose="020B0604020202020204" pitchFamily="34" charset="0"/>
                          <a:cs typeface="Arial" panose="020B0604020202020204" pitchFamily="34" charset="0"/>
                        </a:rPr>
                        <a:t>Station</a:t>
                      </a:r>
                    </a:p>
                    <a:p>
                      <a:pPr algn="r" fontAlgn="b"/>
                      <a:r>
                        <a:rPr lang="en-US" sz="700" b="0" i="0" u="none" strike="noStrike">
                          <a:solidFill>
                            <a:srgbClr val="000000"/>
                          </a:solidFill>
                          <a:effectLst/>
                          <a:latin typeface="Arial" panose="020B0604020202020204" pitchFamily="34" charset="0"/>
                          <a:cs typeface="Arial" panose="020B0604020202020204" pitchFamily="34" charset="0"/>
                        </a:rPr>
                        <a:t>Fish Calling Sums</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7490518"/>
                  </a:ext>
                </a:extLst>
              </a:tr>
              <a:tr h="134177">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34549180"/>
                  </a:ext>
                </a:extLst>
              </a:tr>
              <a:tr h="222691">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700" b="1" i="0" u="none" strike="noStrike">
                          <a:solidFill>
                            <a:srgbClr val="000000"/>
                          </a:solidFill>
                          <a:effectLst/>
                          <a:latin typeface="Calibri" panose="020F0502020204030204" pitchFamily="34" charset="0"/>
                        </a:rPr>
                        <a:t>Generalized Linear Model</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0132809"/>
                  </a:ext>
                </a:extLst>
              </a:tr>
              <a:tr h="222691">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1" u="none" strike="noStrike">
                          <a:solidFill>
                            <a:srgbClr val="000000"/>
                          </a:solidFill>
                          <a:effectLst/>
                          <a:latin typeface="Arial" panose="020B0604020202020204" pitchFamily="34" charset="0"/>
                          <a:cs typeface="Arial" panose="020B0604020202020204" pitchFamily="34" charset="0"/>
                        </a:rPr>
                        <a:t>Response Variable</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Whistles</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1924609"/>
                  </a:ext>
                </a:extLst>
              </a:tr>
              <a:tr h="222691">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a:solidFill>
                            <a:srgbClr val="000000"/>
                          </a:solidFill>
                          <a:effectLst/>
                          <a:latin typeface="Arial" panose="020B0604020202020204" pitchFamily="34" charset="0"/>
                          <a:cs typeface="Arial" panose="020B0604020202020204" pitchFamily="34" charset="0"/>
                        </a:rPr>
                        <a:t>   </a:t>
                      </a:r>
                      <a:r>
                        <a:rPr lang="en-US" sz="700" b="0" i="1" u="none" strike="noStrike">
                          <a:solidFill>
                            <a:srgbClr val="000000"/>
                          </a:solidFill>
                          <a:effectLst/>
                          <a:latin typeface="Arial" panose="020B0604020202020204" pitchFamily="34" charset="0"/>
                          <a:cs typeface="Arial" panose="020B0604020202020204" pitchFamily="34" charset="0"/>
                        </a:rPr>
                        <a:t>Explanatory Variable</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Total Dolphins Sighted</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53578808"/>
                  </a:ext>
                </a:extLst>
              </a:tr>
              <a:tr h="125026">
                <a:tc>
                  <a:txBody>
                    <a:bodyPr/>
                    <a:lstStyle/>
                    <a:p>
                      <a:pPr algn="l" fontAlgn="b"/>
                      <a:endParaRPr lang="en-US" sz="600" b="0" i="0" u="none" strike="noStrike" dirty="0">
                        <a:effectLst/>
                        <a:latin typeface="Arial" panose="020B0604020202020204" pitchFamily="34" charset="0"/>
                        <a:cs typeface="Arial" panose="020B0604020202020204" pitchFamily="34" charset="0"/>
                      </a:endParaRPr>
                    </a:p>
                  </a:txBody>
                  <a:tcPr marL="3064" marR="3064" marT="306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1" u="none" strike="noStrike">
                          <a:solidFill>
                            <a:srgbClr val="000000"/>
                          </a:solidFill>
                          <a:effectLst/>
                          <a:latin typeface="Arial" panose="020B0604020202020204" pitchFamily="34" charset="0"/>
                          <a:cs typeface="Arial" panose="020B0604020202020204" pitchFamily="34" charset="0"/>
                        </a:rPr>
                        <a:t>Factors</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Season</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59914984"/>
                  </a:ext>
                </a:extLst>
              </a:tr>
              <a:tr h="223074">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a:solidFill>
                            <a:srgbClr val="000000"/>
                          </a:solidFill>
                          <a:effectLst/>
                          <a:latin typeface="Arial" panose="020B0604020202020204" pitchFamily="34" charset="0"/>
                          <a:cs typeface="Arial" panose="020B0604020202020204" pitchFamily="34" charset="0"/>
                        </a:rPr>
                        <a:t>   </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Station</a:t>
                      </a:r>
                    </a:p>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Fish Calling Sums</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6860542"/>
                  </a:ext>
                </a:extLst>
              </a:tr>
            </a:tbl>
          </a:graphicData>
        </a:graphic>
      </p:graphicFrame>
      <p:graphicFrame>
        <p:nvGraphicFramePr>
          <p:cNvPr id="5" name="Table 4">
            <a:extLst>
              <a:ext uri="{FF2B5EF4-FFF2-40B4-BE49-F238E27FC236}">
                <a16:creationId xmlns:a16="http://schemas.microsoft.com/office/drawing/2014/main" id="{74537F17-8A8C-CED2-5821-E68FE20DC344}"/>
              </a:ext>
            </a:extLst>
          </p:cNvPr>
          <p:cNvGraphicFramePr>
            <a:graphicFrameLocks noGrp="1"/>
          </p:cNvGraphicFramePr>
          <p:nvPr>
            <p:extLst>
              <p:ext uri="{D42A27DB-BD31-4B8C-83A1-F6EECF244321}">
                <p14:modId xmlns:p14="http://schemas.microsoft.com/office/powerpoint/2010/main" val="437710634"/>
              </p:ext>
            </p:extLst>
          </p:nvPr>
        </p:nvGraphicFramePr>
        <p:xfrm>
          <a:off x="4616450" y="342900"/>
          <a:ext cx="4184647" cy="4457682"/>
        </p:xfrm>
        <a:graphic>
          <a:graphicData uri="http://schemas.openxmlformats.org/drawingml/2006/table">
            <a:tbl>
              <a:tblPr>
                <a:tableStyleId>{F5AB1C69-6EDB-4FF4-983F-18BD219EF322}</a:tableStyleId>
              </a:tblPr>
              <a:tblGrid>
                <a:gridCol w="468266">
                  <a:extLst>
                    <a:ext uri="{9D8B030D-6E8A-4147-A177-3AD203B41FA5}">
                      <a16:colId xmlns:a16="http://schemas.microsoft.com/office/drawing/2014/main" val="88958404"/>
                    </a:ext>
                  </a:extLst>
                </a:gridCol>
                <a:gridCol w="1579317">
                  <a:extLst>
                    <a:ext uri="{9D8B030D-6E8A-4147-A177-3AD203B41FA5}">
                      <a16:colId xmlns:a16="http://schemas.microsoft.com/office/drawing/2014/main" val="2173263213"/>
                    </a:ext>
                  </a:extLst>
                </a:gridCol>
                <a:gridCol w="1632250">
                  <a:extLst>
                    <a:ext uri="{9D8B030D-6E8A-4147-A177-3AD203B41FA5}">
                      <a16:colId xmlns:a16="http://schemas.microsoft.com/office/drawing/2014/main" val="3720298846"/>
                    </a:ext>
                  </a:extLst>
                </a:gridCol>
                <a:gridCol w="504814">
                  <a:extLst>
                    <a:ext uri="{9D8B030D-6E8A-4147-A177-3AD203B41FA5}">
                      <a16:colId xmlns:a16="http://schemas.microsoft.com/office/drawing/2014/main" val="1645045682"/>
                    </a:ext>
                  </a:extLst>
                </a:gridCol>
              </a:tblGrid>
              <a:tr h="288357">
                <a:tc>
                  <a:txBody>
                    <a:bodyPr/>
                    <a:lstStyle/>
                    <a:p>
                      <a:pPr algn="l" fontAlgn="b"/>
                      <a:endParaRPr lang="en-US" sz="800" b="0" i="0" u="none" strike="noStrike">
                        <a:solidFill>
                          <a:srgbClr val="000000"/>
                        </a:solidFill>
                        <a:effectLst/>
                        <a:latin typeface="Calibri" panose="020F050202020403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gridSpan="2">
                  <a:txBody>
                    <a:bodyPr/>
                    <a:lstStyle/>
                    <a:p>
                      <a:pPr algn="l" fontAlgn="b"/>
                      <a:r>
                        <a:rPr lang="en-US" sz="800" b="1" i="0" u="none" strike="noStrike" dirty="0">
                          <a:solidFill>
                            <a:srgbClr val="000000"/>
                          </a:solidFill>
                          <a:effectLst/>
                          <a:latin typeface="Calibri" panose="020F0502020204030204" pitchFamily="34" charset="0"/>
                        </a:rPr>
                        <a:t>Dolphin Vocalization &amp; Sighting Abundance Models</a:t>
                      </a:r>
                    </a:p>
                  </a:txBody>
                  <a:tcPr marL="3967" marR="3967" marT="3967"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algn="l" fontAlgn="b"/>
                      <a:endParaRPr lang="en-US" sz="800" b="0" i="0" u="sng" strike="noStrike">
                        <a:solidFill>
                          <a:srgbClr val="000000"/>
                        </a:solidFill>
                        <a:effectLst/>
                        <a:latin typeface="Calibri" panose="020F0502020204030204" pitchFamily="34" charset="0"/>
                      </a:endParaRPr>
                    </a:p>
                  </a:txBody>
                  <a:tcPr marL="3967" marR="3967" marT="3967"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626755891"/>
                  </a:ext>
                </a:extLst>
              </a:tr>
              <a:tr h="288357">
                <a:tc>
                  <a:txBody>
                    <a:bodyPr/>
                    <a:lstStyle/>
                    <a:p>
                      <a:pPr algn="l" fontAlgn="b"/>
                      <a:endParaRPr lang="en-US" sz="800" b="0" i="0" u="none" strike="noStrike">
                        <a:solidFill>
                          <a:srgbClr val="000000"/>
                        </a:solidFill>
                        <a:effectLst/>
                        <a:latin typeface="Calibri" panose="020F050202020403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r>
                        <a:rPr lang="en-US" sz="800" b="1" i="0" u="none" strike="noStrike">
                          <a:solidFill>
                            <a:srgbClr val="000000"/>
                          </a:solidFill>
                          <a:effectLst/>
                          <a:latin typeface="Calibri" panose="020F0502020204030204" pitchFamily="34" charset="0"/>
                        </a:rPr>
                        <a:t>Total Vocalizations Model</a:t>
                      </a:r>
                    </a:p>
                  </a:txBody>
                  <a:tcPr marL="3967" marR="3967" marT="3967"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r>
                        <a:rPr lang="en-US" sz="800" b="1" i="0" u="none" strike="noStrike">
                          <a:solidFill>
                            <a:srgbClr val="000000"/>
                          </a:solidFill>
                          <a:effectLst/>
                          <a:latin typeface="Calibri" panose="020F0502020204030204" pitchFamily="34" charset="0"/>
                        </a:rPr>
                        <a:t>Likelihood ratio chi-square</a:t>
                      </a:r>
                    </a:p>
                  </a:txBody>
                  <a:tcPr marL="3967" marR="3967" marT="3967"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800" b="1" i="1" u="none" strike="noStrike">
                          <a:solidFill>
                            <a:srgbClr val="000000"/>
                          </a:solidFill>
                          <a:effectLst/>
                          <a:latin typeface="Calibri" panose="020F0502020204030204" pitchFamily="34" charset="0"/>
                        </a:rPr>
                        <a:t>p</a:t>
                      </a:r>
                    </a:p>
                  </a:txBody>
                  <a:tcPr marL="3967" marR="3967" marT="3967"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04531452"/>
                  </a:ext>
                </a:extLst>
              </a:tr>
              <a:tr h="161397">
                <a:tc>
                  <a:txBody>
                    <a:bodyPr/>
                    <a:lstStyle/>
                    <a:p>
                      <a:pPr algn="l" fontAlgn="b"/>
                      <a:endParaRPr lang="en-US" sz="700" b="0" i="1" u="none" strike="noStrike">
                        <a:effectLst/>
                        <a:latin typeface="Arial" panose="020B0604020202020204" pitchFamily="34" charset="0"/>
                        <a:cs typeface="Arial" panose="020B0604020202020204" pitchFamily="34" charset="0"/>
                      </a:endParaRPr>
                    </a:p>
                  </a:txBody>
                  <a:tcPr marL="3967" marR="3967" marT="3967"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Station</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31.134</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&lt;.001</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533679"/>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   Season</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22.45</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&lt;.001</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4611013"/>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dirty="0">
                          <a:solidFill>
                            <a:srgbClr val="000000"/>
                          </a:solidFill>
                          <a:effectLst/>
                          <a:latin typeface="Arial" panose="020B0604020202020204" pitchFamily="34" charset="0"/>
                          <a:cs typeface="Arial" panose="020B0604020202020204" pitchFamily="34" charset="0"/>
                        </a:rPr>
                        <a:t>Total Dolphins Sighted</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16.341</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&lt;.001</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32361678"/>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Silver Perch</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5.2708</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0.0217</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59015492"/>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Red Drum</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0.931</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0.3346</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90960270"/>
                  </a:ext>
                </a:extLst>
              </a:tr>
              <a:tr h="161397">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   </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800" b="0" i="0" u="none" strike="noStrike">
                        <a:solidFill>
                          <a:srgbClr val="000000"/>
                        </a:solidFill>
                        <a:effectLst/>
                        <a:latin typeface="Calibri" panose="020F050202020403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52361708"/>
                  </a:ext>
                </a:extLst>
              </a:tr>
              <a:tr h="161397">
                <a:tc>
                  <a:txBody>
                    <a:bodyPr/>
                    <a:lstStyle/>
                    <a:p>
                      <a:pPr algn="l" fontAlgn="b"/>
                      <a:endParaRPr lang="en-US" sz="700" b="0" i="0" u="none" strike="noStrike">
                        <a:effectLst/>
                        <a:latin typeface="Arial" panose="020B0604020202020204" pitchFamily="34" charset="0"/>
                        <a:cs typeface="Arial" panose="020B0604020202020204" pitchFamily="34" charset="0"/>
                      </a:endParaRPr>
                    </a:p>
                  </a:txBody>
                  <a:tcPr marL="3967" marR="3967" marT="3967"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800" b="1" i="0" u="none" strike="noStrike">
                          <a:solidFill>
                            <a:srgbClr val="000000"/>
                          </a:solidFill>
                          <a:effectLst/>
                          <a:latin typeface="Calibri" panose="020F0502020204030204" pitchFamily="34" charset="0"/>
                        </a:rPr>
                        <a:t>Echolocation Model</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800" b="0" i="0" u="none" strike="noStrike">
                        <a:solidFill>
                          <a:srgbClr val="000000"/>
                        </a:solidFill>
                        <a:effectLst/>
                        <a:latin typeface="Calibri" panose="020F050202020403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800" b="0" i="0" u="none" strike="noStrike">
                        <a:solidFill>
                          <a:srgbClr val="000000"/>
                        </a:solidFill>
                        <a:effectLst/>
                        <a:latin typeface="Calibri" panose="020F050202020403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43799171"/>
                  </a:ext>
                </a:extLst>
              </a:tr>
              <a:tr h="161397">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Station</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25.196</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Calibri" panose="020F0502020204030204" pitchFamily="34" charset="0"/>
                        </a:rPr>
                        <a:t>&lt;.001</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7552926"/>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   Season</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21.342</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Calibri" panose="020F0502020204030204" pitchFamily="34" charset="0"/>
                        </a:rPr>
                        <a:t>&lt;.001</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68205406"/>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Total Dolphins Sighted</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8.213</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Calibri" panose="020F0502020204030204" pitchFamily="34" charset="0"/>
                        </a:rPr>
                        <a:t>0.004</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10812774"/>
                  </a:ext>
                </a:extLst>
              </a:tr>
              <a:tr h="161893">
                <a:tc>
                  <a:txBody>
                    <a:bodyPr/>
                    <a:lstStyle/>
                    <a:p>
                      <a:pPr algn="l" fontAlgn="b"/>
                      <a:endParaRPr lang="en-US" sz="700" b="0" i="0" u="none" strike="noStrike">
                        <a:effectLst/>
                        <a:latin typeface="Arial" panose="020B0604020202020204" pitchFamily="34" charset="0"/>
                        <a:cs typeface="Arial" panose="020B0604020202020204" pitchFamily="34" charset="0"/>
                      </a:endParaRPr>
                    </a:p>
                  </a:txBody>
                  <a:tcPr marL="3967" marR="3967" marT="3967"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Red Drum</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3.997</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Calibri" panose="020F0502020204030204" pitchFamily="34" charset="0"/>
                        </a:rPr>
                        <a:t>0.045</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7362127"/>
                  </a:ext>
                </a:extLst>
              </a:tr>
              <a:tr h="161397">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Silver  Perch</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Calibri" panose="020F0502020204030204" pitchFamily="34" charset="0"/>
                        </a:rPr>
                        <a:t>1.368</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Calibri" panose="020F0502020204030204" pitchFamily="34" charset="0"/>
                        </a:rPr>
                        <a:t>0.242</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5769088"/>
                  </a:ext>
                </a:extLst>
              </a:tr>
              <a:tr h="161397">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800" b="1" i="0" u="none" strike="noStrike">
                          <a:solidFill>
                            <a:srgbClr val="000000"/>
                          </a:solidFill>
                          <a:effectLst/>
                          <a:latin typeface="Calibri" panose="020F0502020204030204" pitchFamily="34" charset="0"/>
                        </a:rPr>
                        <a:t>Burst Pulses Model</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800" b="0" i="0" u="none" strike="noStrike">
                        <a:solidFill>
                          <a:srgbClr val="000000"/>
                        </a:solidFill>
                        <a:effectLst/>
                        <a:latin typeface="Calibri" panose="020F050202020403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7490518"/>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Station*Season</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30.439</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Calibri" panose="020F0502020204030204" pitchFamily="34" charset="0"/>
                        </a:rPr>
                        <a:t>0.010</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14434763"/>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Station</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29.995</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Calibri" panose="020F0502020204030204" pitchFamily="34" charset="0"/>
                        </a:rPr>
                        <a:t>&lt;.001</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34549180"/>
                  </a:ext>
                </a:extLst>
              </a:tr>
              <a:tr h="161397">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   Season</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Calibri" panose="020F0502020204030204" pitchFamily="34" charset="0"/>
                        </a:rPr>
                        <a:t>13.278</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Calibri" panose="020F0502020204030204" pitchFamily="34" charset="0"/>
                        </a:rPr>
                        <a:t>0.004</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0132809"/>
                  </a:ext>
                </a:extLst>
              </a:tr>
              <a:tr h="161397">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Total Dolphins Sighted</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4.4298</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Calibri" panose="020F0502020204030204" pitchFamily="34" charset="0"/>
                        </a:rPr>
                        <a:t>0.035</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1924609"/>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Red Drum</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2.059</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Calibri" panose="020F0502020204030204" pitchFamily="34" charset="0"/>
                        </a:rPr>
                        <a:t>0.151</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53578808"/>
                  </a:ext>
                </a:extLst>
              </a:tr>
              <a:tr h="161893">
                <a:tc>
                  <a:txBody>
                    <a:bodyPr/>
                    <a:lstStyle/>
                    <a:p>
                      <a:pPr algn="l" fontAlgn="b"/>
                      <a:endParaRPr lang="en-US" sz="700" b="0" i="0" u="none" strike="noStrike">
                        <a:effectLst/>
                        <a:latin typeface="Arial" panose="020B0604020202020204" pitchFamily="34" charset="0"/>
                        <a:cs typeface="Arial" panose="020B0604020202020204" pitchFamily="34" charset="0"/>
                      </a:endParaRPr>
                    </a:p>
                  </a:txBody>
                  <a:tcPr marL="3967" marR="3967" marT="3967"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Spotted Seatrout</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0.509</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Calibri" panose="020F0502020204030204" pitchFamily="34" charset="0"/>
                        </a:rPr>
                        <a:t>0.476</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59914984"/>
                  </a:ext>
                </a:extLst>
              </a:tr>
              <a:tr h="161397">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800" b="1" i="0" u="none" strike="noStrike">
                          <a:solidFill>
                            <a:srgbClr val="000000"/>
                          </a:solidFill>
                          <a:effectLst/>
                          <a:latin typeface="Calibri" panose="020F0502020204030204" pitchFamily="34" charset="0"/>
                        </a:rPr>
                        <a:t>Whistles Model</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800" b="0" i="0" u="none" strike="noStrike">
                        <a:solidFill>
                          <a:srgbClr val="000000"/>
                        </a:solidFill>
                        <a:effectLst/>
                        <a:latin typeface="Calibri" panose="020F050202020403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6860542"/>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Station*Season</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45.254</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Calibri" panose="020F0502020204030204" pitchFamily="34" charset="0"/>
                        </a:rPr>
                        <a:t>&lt;.001</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15657432"/>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Season</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35.951</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Calibri" panose="020F0502020204030204" pitchFamily="34" charset="0"/>
                        </a:rPr>
                        <a:t>&lt;.001</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50916517"/>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Total Dolphins Sighted</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26.134</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Calibri" panose="020F0502020204030204" pitchFamily="34" charset="0"/>
                        </a:rPr>
                        <a:t>&lt;.001</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46792423"/>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Station</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12.876</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dirty="0">
                          <a:solidFill>
                            <a:srgbClr val="000000"/>
                          </a:solidFill>
                          <a:effectLst/>
                          <a:latin typeface="Calibri" panose="020F0502020204030204" pitchFamily="34" charset="0"/>
                        </a:rPr>
                        <a:t>0.0246</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85763164"/>
                  </a:ext>
                </a:extLst>
              </a:tr>
            </a:tbl>
          </a:graphicData>
        </a:graphic>
      </p:graphicFrame>
      <p:sp>
        <p:nvSpPr>
          <p:cNvPr id="6" name="Rectangle 5">
            <a:extLst>
              <a:ext uri="{FF2B5EF4-FFF2-40B4-BE49-F238E27FC236}">
                <a16:creationId xmlns:a16="http://schemas.microsoft.com/office/drawing/2014/main" id="{8A983006-7C4A-E24A-19F6-C17366A652B2}"/>
              </a:ext>
            </a:extLst>
          </p:cNvPr>
          <p:cNvSpPr/>
          <p:nvPr/>
        </p:nvSpPr>
        <p:spPr>
          <a:xfrm>
            <a:off x="7871012" y="905435"/>
            <a:ext cx="930085" cy="6544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4BB691-F483-F13F-B730-B014337A85C4}"/>
              </a:ext>
            </a:extLst>
          </p:cNvPr>
          <p:cNvSpPr/>
          <p:nvPr/>
        </p:nvSpPr>
        <p:spPr>
          <a:xfrm>
            <a:off x="7871012" y="2035273"/>
            <a:ext cx="930085" cy="5364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ED3671-E4E4-5907-33DA-5C64F3DF225A}"/>
              </a:ext>
            </a:extLst>
          </p:cNvPr>
          <p:cNvSpPr/>
          <p:nvPr/>
        </p:nvSpPr>
        <p:spPr>
          <a:xfrm>
            <a:off x="7871012" y="3032276"/>
            <a:ext cx="930085" cy="649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CA71139-0C89-801E-0E98-C6C05C1439E1}"/>
              </a:ext>
            </a:extLst>
          </p:cNvPr>
          <p:cNvSpPr/>
          <p:nvPr/>
        </p:nvSpPr>
        <p:spPr>
          <a:xfrm>
            <a:off x="7868768" y="4162114"/>
            <a:ext cx="930085" cy="649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803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210321" y="-166888"/>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Arial Rounded"/>
              <a:buNone/>
            </a:pPr>
            <a:r>
              <a:rPr lang="en" sz="2000" b="1" dirty="0">
                <a:latin typeface="Arial Rounded"/>
                <a:ea typeface="Arial Rounded"/>
                <a:cs typeface="Arial Rounded"/>
                <a:sym typeface="Arial Rounded"/>
              </a:rPr>
              <a:t>Sighting and Vocalization Patterns across </a:t>
            </a:r>
            <a:r>
              <a:rPr lang="en" sz="2000" b="1" dirty="0">
                <a:solidFill>
                  <a:schemeClr val="accent3"/>
                </a:solidFill>
                <a:latin typeface="Arial Rounded"/>
                <a:ea typeface="Arial Rounded"/>
                <a:cs typeface="Arial Rounded"/>
                <a:sym typeface="Arial Rounded"/>
              </a:rPr>
              <a:t>Survey Areas </a:t>
            </a:r>
            <a:r>
              <a:rPr lang="en" sz="2000" b="1" dirty="0">
                <a:latin typeface="Arial Rounded"/>
                <a:ea typeface="Arial Rounded"/>
                <a:cs typeface="Arial Rounded"/>
                <a:sym typeface="Arial Rounded"/>
              </a:rPr>
              <a:t>- </a:t>
            </a:r>
            <a:endParaRPr sz="2000" b="1" dirty="0">
              <a:latin typeface="Arial Rounded"/>
              <a:ea typeface="Arial Rounded"/>
              <a:cs typeface="Arial Rounded"/>
              <a:sym typeface="Arial Rounded"/>
            </a:endParaRPr>
          </a:p>
        </p:txBody>
      </p:sp>
      <p:pic>
        <p:nvPicPr>
          <p:cNvPr id="16" name="Picture 15" descr="Chart, box and whisker chart&#10;&#10;Description automatically generated">
            <a:extLst>
              <a:ext uri="{FF2B5EF4-FFF2-40B4-BE49-F238E27FC236}">
                <a16:creationId xmlns:a16="http://schemas.microsoft.com/office/drawing/2014/main" id="{8DD85B3A-F35C-C50D-5AFD-F5E480B47900}"/>
              </a:ext>
            </a:extLst>
          </p:cNvPr>
          <p:cNvPicPr>
            <a:picLocks noChangeAspect="1"/>
          </p:cNvPicPr>
          <p:nvPr/>
        </p:nvPicPr>
        <p:blipFill rotWithShape="1">
          <a:blip r:embed="rId3">
            <a:extLst>
              <a:ext uri="{28A0092B-C50C-407E-A947-70E740481C1C}">
                <a14:useLocalDpi xmlns:a14="http://schemas.microsoft.com/office/drawing/2010/main" val="0"/>
              </a:ext>
            </a:extLst>
          </a:blip>
          <a:srcRect r="50005"/>
          <a:stretch/>
        </p:blipFill>
        <p:spPr>
          <a:xfrm>
            <a:off x="210321" y="826596"/>
            <a:ext cx="2828715" cy="3490307"/>
          </a:xfrm>
          <a:prstGeom prst="rect">
            <a:avLst/>
          </a:prstGeom>
        </p:spPr>
      </p:pic>
      <p:pic>
        <p:nvPicPr>
          <p:cNvPr id="17" name="Picture 16" descr="Chart, scatter chart, box and whisker chart&#10;&#10;Description automatically generated">
            <a:extLst>
              <a:ext uri="{FF2B5EF4-FFF2-40B4-BE49-F238E27FC236}">
                <a16:creationId xmlns:a16="http://schemas.microsoft.com/office/drawing/2014/main" id="{176B5593-DAE7-31CE-8B29-CFE62B76A8FE}"/>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5984293" y="826929"/>
            <a:ext cx="2828715" cy="3489974"/>
          </a:xfrm>
          <a:prstGeom prst="rect">
            <a:avLst/>
          </a:prstGeom>
        </p:spPr>
      </p:pic>
      <p:pic>
        <p:nvPicPr>
          <p:cNvPr id="18" name="Picture 17">
            <a:extLst>
              <a:ext uri="{FF2B5EF4-FFF2-40B4-BE49-F238E27FC236}">
                <a16:creationId xmlns:a16="http://schemas.microsoft.com/office/drawing/2014/main" id="{49CC04AE-2020-9368-A439-DA4772310D48}"/>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a:stretch/>
        </p:blipFill>
        <p:spPr>
          <a:xfrm>
            <a:off x="3050418" y="826596"/>
            <a:ext cx="2828715" cy="3489973"/>
          </a:xfrm>
          <a:prstGeom prst="rect">
            <a:avLst/>
          </a:prstGeom>
        </p:spPr>
      </p:pic>
      <p:pic>
        <p:nvPicPr>
          <p:cNvPr id="19" name="Picture 18" descr="Chart, scatter chart, box and whisker chart&#10;&#10;Description automatically generated">
            <a:extLst>
              <a:ext uri="{FF2B5EF4-FFF2-40B4-BE49-F238E27FC236}">
                <a16:creationId xmlns:a16="http://schemas.microsoft.com/office/drawing/2014/main" id="{CDFBB7F6-6F31-561A-2776-7413B2675C2D}"/>
              </a:ext>
            </a:extLst>
          </p:cNvPr>
          <p:cNvPicPr>
            <a:picLocks noChangeAspect="1"/>
          </p:cNvPicPr>
          <p:nvPr/>
        </p:nvPicPr>
        <p:blipFill rotWithShape="1">
          <a:blip r:embed="rId6">
            <a:extLst>
              <a:ext uri="{28A0092B-C50C-407E-A947-70E740481C1C}">
                <a14:useLocalDpi xmlns:a14="http://schemas.microsoft.com/office/drawing/2010/main" val="0"/>
              </a:ext>
            </a:extLst>
          </a:blip>
          <a:srcRect l="50000" b="6083"/>
          <a:stretch/>
        </p:blipFill>
        <p:spPr>
          <a:xfrm>
            <a:off x="614344" y="5979040"/>
            <a:ext cx="2720003" cy="3151716"/>
          </a:xfrm>
          <a:prstGeom prst="rect">
            <a:avLst/>
          </a:prstGeom>
        </p:spPr>
      </p:pic>
      <p:pic>
        <p:nvPicPr>
          <p:cNvPr id="20" name="Picture 19" descr="Chart, scatter chart, box and whisker chart&#10;&#10;Description automatically generated">
            <a:extLst>
              <a:ext uri="{FF2B5EF4-FFF2-40B4-BE49-F238E27FC236}">
                <a16:creationId xmlns:a16="http://schemas.microsoft.com/office/drawing/2014/main" id="{8C5536BC-A866-9C7E-6029-54EFE0E66384}"/>
              </a:ext>
            </a:extLst>
          </p:cNvPr>
          <p:cNvPicPr>
            <a:picLocks noChangeAspect="1"/>
          </p:cNvPicPr>
          <p:nvPr/>
        </p:nvPicPr>
        <p:blipFill rotWithShape="1">
          <a:blip r:embed="rId7">
            <a:extLst>
              <a:ext uri="{28A0092B-C50C-407E-A947-70E740481C1C}">
                <a14:useLocalDpi xmlns:a14="http://schemas.microsoft.com/office/drawing/2010/main" val="0"/>
              </a:ext>
            </a:extLst>
          </a:blip>
          <a:srcRect l="50000" b="6083"/>
          <a:stretch/>
        </p:blipFill>
        <p:spPr>
          <a:xfrm>
            <a:off x="3356581" y="5994806"/>
            <a:ext cx="2720003" cy="3151716"/>
          </a:xfrm>
          <a:prstGeom prst="rect">
            <a:avLst/>
          </a:prstGeom>
        </p:spPr>
      </p:pic>
      <p:sp>
        <p:nvSpPr>
          <p:cNvPr id="2" name="TextBox 1">
            <a:extLst>
              <a:ext uri="{FF2B5EF4-FFF2-40B4-BE49-F238E27FC236}">
                <a16:creationId xmlns:a16="http://schemas.microsoft.com/office/drawing/2014/main" id="{C4359569-180F-B77B-24E2-DD150CF47115}"/>
              </a:ext>
            </a:extLst>
          </p:cNvPr>
          <p:cNvSpPr txBox="1"/>
          <p:nvPr/>
        </p:nvSpPr>
        <p:spPr>
          <a:xfrm>
            <a:off x="295835" y="4724633"/>
            <a:ext cx="8337879" cy="261610"/>
          </a:xfrm>
          <a:prstGeom prst="rect">
            <a:avLst/>
          </a:prstGeom>
          <a:noFill/>
        </p:spPr>
        <p:txBody>
          <a:bodyPr wrap="square" rtlCol="0">
            <a:spAutoFit/>
          </a:bodyPr>
          <a:lstStyle/>
          <a:p>
            <a:r>
              <a:rPr lang="en-US" sz="1100" dirty="0">
                <a:latin typeface="Arial Narrow" panose="020B0604020202020204" pitchFamily="34" charset="0"/>
                <a:cs typeface="Arial Narrow" panose="020B0604020202020204" pitchFamily="34" charset="0"/>
              </a:rPr>
              <a:t>*Lettering above are based on Tukey Kramer HSD post hoc tests. Different letters indicate significant differences in group means (p &lt; .05).</a:t>
            </a:r>
          </a:p>
        </p:txBody>
      </p:sp>
      <p:sp>
        <p:nvSpPr>
          <p:cNvPr id="9" name="TextBox 8">
            <a:extLst>
              <a:ext uri="{FF2B5EF4-FFF2-40B4-BE49-F238E27FC236}">
                <a16:creationId xmlns:a16="http://schemas.microsoft.com/office/drawing/2014/main" id="{BD97CA3A-7484-8945-AED3-6D8584DC20EC}"/>
              </a:ext>
            </a:extLst>
          </p:cNvPr>
          <p:cNvSpPr txBox="1"/>
          <p:nvPr/>
        </p:nvSpPr>
        <p:spPr>
          <a:xfrm>
            <a:off x="3190166" y="549597"/>
            <a:ext cx="1752731" cy="276999"/>
          </a:xfrm>
          <a:prstGeom prst="rect">
            <a:avLst/>
          </a:prstGeom>
          <a:noFill/>
        </p:spPr>
        <p:txBody>
          <a:bodyPr wrap="square" rtlCol="0">
            <a:spAutoFit/>
          </a:bodyPr>
          <a:lstStyle/>
          <a:p>
            <a:r>
              <a:rPr lang="en-US" sz="1200" dirty="0"/>
              <a:t>Total vocalizations</a:t>
            </a:r>
          </a:p>
        </p:txBody>
      </p:sp>
      <p:sp>
        <p:nvSpPr>
          <p:cNvPr id="10" name="TextBox 9">
            <a:extLst>
              <a:ext uri="{FF2B5EF4-FFF2-40B4-BE49-F238E27FC236}">
                <a16:creationId xmlns:a16="http://schemas.microsoft.com/office/drawing/2014/main" id="{BCB90780-FC03-6388-AD53-8FA4DFEAE11E}"/>
              </a:ext>
            </a:extLst>
          </p:cNvPr>
          <p:cNvSpPr txBox="1"/>
          <p:nvPr/>
        </p:nvSpPr>
        <p:spPr>
          <a:xfrm>
            <a:off x="6158426" y="508544"/>
            <a:ext cx="1752731" cy="276999"/>
          </a:xfrm>
          <a:prstGeom prst="rect">
            <a:avLst/>
          </a:prstGeom>
          <a:noFill/>
        </p:spPr>
        <p:txBody>
          <a:bodyPr wrap="square" rtlCol="0">
            <a:spAutoFit/>
          </a:bodyPr>
          <a:lstStyle/>
          <a:p>
            <a:r>
              <a:rPr lang="en-US" sz="1200" dirty="0"/>
              <a:t>Echolocation Bouts</a:t>
            </a:r>
          </a:p>
        </p:txBody>
      </p:sp>
      <p:sp>
        <p:nvSpPr>
          <p:cNvPr id="11" name="TextBox 10">
            <a:extLst>
              <a:ext uri="{FF2B5EF4-FFF2-40B4-BE49-F238E27FC236}">
                <a16:creationId xmlns:a16="http://schemas.microsoft.com/office/drawing/2014/main" id="{D110DE60-5F5C-DF9C-801C-5D0A886F0ACD}"/>
              </a:ext>
            </a:extLst>
          </p:cNvPr>
          <p:cNvSpPr txBox="1"/>
          <p:nvPr/>
        </p:nvSpPr>
        <p:spPr>
          <a:xfrm>
            <a:off x="459317" y="549597"/>
            <a:ext cx="1752731" cy="276999"/>
          </a:xfrm>
          <a:prstGeom prst="rect">
            <a:avLst/>
          </a:prstGeom>
          <a:noFill/>
        </p:spPr>
        <p:txBody>
          <a:bodyPr wrap="square" rtlCol="0">
            <a:spAutoFit/>
          </a:bodyPr>
          <a:lstStyle/>
          <a:p>
            <a:r>
              <a:rPr lang="en-US" sz="1200" dirty="0"/>
              <a:t>Total dolphins sighted</a:t>
            </a:r>
          </a:p>
        </p:txBody>
      </p:sp>
    </p:spTree>
    <p:extLst>
      <p:ext uri="{BB962C8B-B14F-4D97-AF65-F5344CB8AC3E}">
        <p14:creationId xmlns:p14="http://schemas.microsoft.com/office/powerpoint/2010/main" val="209053342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490</TotalTime>
  <Words>2368</Words>
  <Application>Microsoft Macintosh PowerPoint</Application>
  <PresentationFormat>On-screen Show (16:9)</PresentationFormat>
  <Paragraphs>301</Paragraphs>
  <Slides>17</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Lustria</vt:lpstr>
      <vt:lpstr>Calibri</vt:lpstr>
      <vt:lpstr>Arial</vt:lpstr>
      <vt:lpstr>Arial Rounded</vt:lpstr>
      <vt:lpstr>Cambria</vt:lpstr>
      <vt:lpstr>Abadi</vt:lpstr>
      <vt:lpstr>Arial Narrow</vt:lpstr>
      <vt:lpstr>Simple Light</vt:lpstr>
      <vt:lpstr>Office Theme</vt:lpstr>
      <vt:lpstr>Assessing the relationship between bottlenose dolphin vocalization and abundance patterns in Charleston Harbor, SC</vt:lpstr>
      <vt:lpstr>Significance of study</vt:lpstr>
      <vt:lpstr>Methodology – Acoustic Surveying</vt:lpstr>
      <vt:lpstr>Methodology – Visual Surveying</vt:lpstr>
      <vt:lpstr>Sampling Design</vt:lpstr>
      <vt:lpstr>PowerPoint Presentation</vt:lpstr>
      <vt:lpstr>PowerPoint Presentation</vt:lpstr>
      <vt:lpstr>PowerPoint Presentation</vt:lpstr>
      <vt:lpstr>Sighting and Vocalization Patterns across Survey Areas - </vt:lpstr>
      <vt:lpstr>Sighting and Vocalization Patterns across Survey Areas - </vt:lpstr>
      <vt:lpstr>Sighting and Vocalization Patterns across Seasons- </vt:lpstr>
      <vt:lpstr>Sighting and Vocalization Patterns across Seasons- </vt:lpstr>
      <vt:lpstr>PowerPoint Presentation</vt:lpstr>
      <vt:lpstr>Support for Gaussian GLM with Log+1 Transformation</vt:lpstr>
      <vt:lpstr>Conclusions</vt:lpstr>
      <vt:lpstr>Future Studies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the relationship between bottlenose dolphin vocalization and abundance patterns in Charleston Harbor, SC</dc:title>
  <cp:lastModifiedBy>Tribble, Caroline  (Student)</cp:lastModifiedBy>
  <cp:revision>12</cp:revision>
  <dcterms:modified xsi:type="dcterms:W3CDTF">2022-04-21T11:14:33Z</dcterms:modified>
</cp:coreProperties>
</file>